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66" r:id="rId4"/>
    <p:sldId id="267" r:id="rId5"/>
    <p:sldId id="268" r:id="rId6"/>
    <p:sldId id="269" r:id="rId7"/>
    <p:sldId id="270" r:id="rId8"/>
    <p:sldId id="271" r:id="rId9"/>
    <p:sldId id="265" r:id="rId10"/>
  </p:sldIdLst>
  <p:sldSz cx="9721850" cy="6858000"/>
  <p:notesSz cx="6797675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68916" autoAdjust="0"/>
  </p:normalViewPr>
  <p:slideViewPr>
    <p:cSldViewPr>
      <p:cViewPr varScale="1">
        <p:scale>
          <a:sx n="47" d="100"/>
          <a:sy n="47" d="100"/>
        </p:scale>
        <p:origin x="1902" y="42"/>
      </p:cViewPr>
      <p:guideLst>
        <p:guide orient="horz" pos="2160"/>
        <p:guide pos="3062"/>
      </p:guideLst>
    </p:cSldViewPr>
  </p:slideViewPr>
  <p:outlineViewPr>
    <p:cViewPr>
      <p:scale>
        <a:sx n="33" d="100"/>
        <a:sy n="33" d="100"/>
      </p:scale>
      <p:origin x="0" y="-48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8173BF9-AD7E-4177-B4CD-BB47C7D3977D}" type="datetimeFigureOut">
              <a:rPr lang="fr-FR"/>
              <a:pPr>
                <a:defRPr/>
              </a:pPr>
              <a:t>07/09/2019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60413" y="744538"/>
            <a:ext cx="52768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B0C2F64-12CD-4BB4-ACF4-D44B5931AF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8984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alt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25B99D-4265-45CB-8667-8807F0B20FAB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0C2F64-12CD-4BB4-ACF4-D44B5931AF67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408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925" y="0"/>
            <a:ext cx="97567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9140" y="2130429"/>
            <a:ext cx="8263573" cy="1470025"/>
          </a:xfrm>
        </p:spPr>
        <p:txBody>
          <a:bodyPr>
            <a:normAutofit/>
          </a:bodyPr>
          <a:lstStyle>
            <a:lvl1pPr>
              <a:defRPr sz="40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58279" y="3886200"/>
            <a:ext cx="6805295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FDB755E-DA3B-4E28-A110-6E5108DD4A3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941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0"/>
            <a:ext cx="96964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05550" y="4800600"/>
            <a:ext cx="583311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05550" y="612775"/>
            <a:ext cx="583311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05550" y="5367338"/>
            <a:ext cx="583311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FEF18-0685-46C8-A4A5-C7FCD7756D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008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0"/>
            <a:ext cx="96964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243EA-C2A8-42EA-B181-764C03F33D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5203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0"/>
            <a:ext cx="96964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048341" y="274642"/>
            <a:ext cx="2187416" cy="5851525"/>
          </a:xfrm>
        </p:spPr>
        <p:txBody>
          <a:bodyPr vert="eaVert"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86093" y="274642"/>
            <a:ext cx="6400218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A45A7-6DBC-48A0-9D5C-5652E06D79A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404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0"/>
            <a:ext cx="96964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01CC3-5812-446D-A722-2E9D437DDFA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024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0"/>
            <a:ext cx="96964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EC267-B113-4B89-AE11-72C879A3DEA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9890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0"/>
            <a:ext cx="96964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445" y="2708920"/>
            <a:ext cx="8749665" cy="1143000"/>
          </a:xfrm>
        </p:spPr>
        <p:txBody>
          <a:bodyPr>
            <a:normAutofit/>
          </a:bodyPr>
          <a:lstStyle>
            <a:lvl1pPr>
              <a:defRPr sz="40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9570A-0B45-43A0-AA02-EDE99505614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188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0"/>
            <a:ext cx="96964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7959" y="4406904"/>
            <a:ext cx="8263573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67959" y="2906713"/>
            <a:ext cx="826357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0120D-BDBA-4822-92B1-8087E3E9174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12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0"/>
            <a:ext cx="96964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86094" y="1600204"/>
            <a:ext cx="4293817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41941" y="1600204"/>
            <a:ext cx="4293817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B90A4-6766-4073-8ABA-F63D3E1BD57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09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0"/>
            <a:ext cx="96964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6093" y="1535113"/>
            <a:ext cx="429550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6093" y="2174875"/>
            <a:ext cx="429550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938566" y="1535113"/>
            <a:ext cx="4297193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938566" y="2174875"/>
            <a:ext cx="429719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8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97B74-B003-4618-9F19-5811D484F98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567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0"/>
            <a:ext cx="96964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068F5-34A9-4CB7-BD05-BEB14481BD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2377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0"/>
            <a:ext cx="96964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6092" y="273050"/>
            <a:ext cx="3198422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00975" y="273054"/>
            <a:ext cx="5434783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86092" y="1435103"/>
            <a:ext cx="3198422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60A50-416E-4C50-ADCC-CF17E3D5B58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945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85775" y="274638"/>
            <a:ext cx="8750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85775" y="1600200"/>
            <a:ext cx="8750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85775" y="6356350"/>
            <a:ext cx="2268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21050" y="6356350"/>
            <a:ext cx="3079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967538" y="6356350"/>
            <a:ext cx="2268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A96A7C-D125-4856-B777-F1A22DE880F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ctrTitle"/>
          </p:nvPr>
        </p:nvSpPr>
        <p:spPr>
          <a:xfrm>
            <a:off x="684461" y="2564904"/>
            <a:ext cx="8264525" cy="237626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CONSTRUCTION D’UN DEPARTEMENT DE PROMOTION DE LA SANTE AU CENTRE HOSPITALIER DU MANS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612453" y="5229200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002060"/>
                </a:solidFill>
              </a:rPr>
              <a:t>Angèle DALI-YOUCEF</a:t>
            </a:r>
          </a:p>
          <a:p>
            <a:pPr algn="ctr"/>
            <a:r>
              <a:rPr lang="fr-FR" sz="2400" dirty="0" smtClean="0">
                <a:solidFill>
                  <a:srgbClr val="002060"/>
                </a:solidFill>
              </a:rPr>
              <a:t>Colloque LSPS 9 et 10 septembre 2019</a:t>
            </a:r>
          </a:p>
          <a:p>
            <a:pPr algn="ctr"/>
            <a:r>
              <a:rPr lang="fr-FR" sz="2400" dirty="0" smtClean="0">
                <a:solidFill>
                  <a:srgbClr val="002060"/>
                </a:solidFill>
              </a:rPr>
              <a:t>Bordeaux</a:t>
            </a:r>
            <a:endParaRPr lang="fr-FR" sz="2400" dirty="0">
              <a:solidFill>
                <a:srgbClr val="002060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965" y="692696"/>
            <a:ext cx="4254617" cy="13681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274638"/>
            <a:ext cx="8750300" cy="1027876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>
                <a:solidFill>
                  <a:srgbClr val="002060"/>
                </a:solidFill>
              </a:rPr>
              <a:t>Encrage institutionnel</a:t>
            </a:r>
            <a:endParaRPr lang="fr-FR" sz="2800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5775" y="1302514"/>
            <a:ext cx="8750300" cy="541896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Le projet d’établissement</a:t>
            </a:r>
          </a:p>
          <a:p>
            <a:pPr lvl="1">
              <a:buFontTx/>
              <a:buChar char="-"/>
            </a:pPr>
            <a:endParaRPr lang="fr-FR" dirty="0">
              <a:solidFill>
                <a:srgbClr val="002060"/>
              </a:solidFill>
            </a:endParaRPr>
          </a:p>
          <a:p>
            <a:pPr lvl="1">
              <a:buFontTx/>
              <a:buChar char="-"/>
            </a:pPr>
            <a:r>
              <a:rPr lang="fr-FR" sz="2400" dirty="0" smtClean="0">
                <a:solidFill>
                  <a:srgbClr val="002060"/>
                </a:solidFill>
              </a:rPr>
              <a:t>Déjà présente dans le PE 2013-2018</a:t>
            </a:r>
          </a:p>
          <a:p>
            <a:pPr lvl="1">
              <a:buFontTx/>
              <a:buChar char="-"/>
            </a:pPr>
            <a:endParaRPr lang="fr-FR" sz="2400" dirty="0">
              <a:solidFill>
                <a:srgbClr val="002060"/>
              </a:solidFill>
            </a:endParaRPr>
          </a:p>
          <a:p>
            <a:pPr lvl="1">
              <a:buFontTx/>
              <a:buChar char="-"/>
            </a:pPr>
            <a:r>
              <a:rPr lang="fr-FR" sz="2400" dirty="0">
                <a:solidFill>
                  <a:srgbClr val="002060"/>
                </a:solidFill>
              </a:rPr>
              <a:t>Confirmé dans le PE 2019-2023</a:t>
            </a:r>
          </a:p>
          <a:p>
            <a:pPr marL="914400" lvl="2" indent="0">
              <a:buNone/>
            </a:pPr>
            <a:r>
              <a:rPr lang="fr-FR" dirty="0">
                <a:solidFill>
                  <a:srgbClr val="002060"/>
                </a:solidFill>
              </a:rPr>
              <a:t>« Construire une démarche collective de prévention et d’actions de santé publique avec tous nos partenaires »</a:t>
            </a:r>
            <a:endParaRPr lang="fr-FR" sz="2000" dirty="0">
              <a:solidFill>
                <a:srgbClr val="002060"/>
              </a:solidFill>
            </a:endParaRPr>
          </a:p>
          <a:p>
            <a:pPr lvl="1">
              <a:buFontTx/>
              <a:buChar char="-"/>
            </a:pPr>
            <a:endParaRPr lang="fr-FR" sz="2400" dirty="0" smtClean="0">
              <a:solidFill>
                <a:srgbClr val="002060"/>
              </a:solidFill>
            </a:endParaRPr>
          </a:p>
          <a:p>
            <a:pPr lvl="1">
              <a:buFontTx/>
              <a:buChar char="-"/>
            </a:pPr>
            <a:r>
              <a:rPr lang="fr-FR" sz="2400" dirty="0" smtClean="0">
                <a:solidFill>
                  <a:srgbClr val="002060"/>
                </a:solidFill>
              </a:rPr>
              <a:t>Engagement volontariste et adhésion au réseau LSPS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36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L’ouverture au GHT</a:t>
            </a:r>
            <a:endParaRPr lang="fr-FR" sz="2800" dirty="0" smtClean="0"/>
          </a:p>
          <a:p>
            <a:pPr marL="914400" lvl="2" indent="0">
              <a:buNone/>
            </a:pPr>
            <a:endParaRPr lang="fr-FR" sz="3200" dirty="0"/>
          </a:p>
          <a:p>
            <a:pPr marL="914400" lvl="2" indent="0">
              <a:buNone/>
            </a:pPr>
            <a:endParaRPr lang="fr-FR" sz="3200" dirty="0" smtClean="0"/>
          </a:p>
          <a:p>
            <a:pPr marL="914400" lvl="2" indent="0">
              <a:buNone/>
            </a:pPr>
            <a:endParaRPr lang="fr-FR" sz="32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01CC3-5812-446D-A722-2E9D437DDFA8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13" y="150491"/>
            <a:ext cx="771429" cy="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750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274638"/>
            <a:ext cx="8750300" cy="1027876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>
                <a:solidFill>
                  <a:srgbClr val="002060"/>
                </a:solidFill>
              </a:rPr>
              <a:t>Démarche projet </a:t>
            </a:r>
            <a:endParaRPr lang="fr-FR" sz="2800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5775" y="1302514"/>
            <a:ext cx="8750300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Quel portage?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Quels objectifs?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Quelles ressources?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Quelle déclinaison?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3200" dirty="0" smtClean="0"/>
          </a:p>
          <a:p>
            <a:pPr marL="914400" lvl="2" indent="0">
              <a:buNone/>
            </a:pPr>
            <a:endParaRPr lang="fr-FR" sz="3200" dirty="0"/>
          </a:p>
          <a:p>
            <a:pPr marL="914400" lvl="2" indent="0">
              <a:buNone/>
            </a:pPr>
            <a:endParaRPr lang="fr-FR" sz="3200" dirty="0" smtClean="0"/>
          </a:p>
          <a:p>
            <a:pPr marL="914400" lvl="2" indent="0">
              <a:buNone/>
            </a:pPr>
            <a:endParaRPr lang="fr-FR" sz="32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01CC3-5812-446D-A722-2E9D437DDFA8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13" y="130171"/>
            <a:ext cx="771429" cy="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156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274638"/>
            <a:ext cx="8750300" cy="1027876"/>
          </a:xfrm>
        </p:spPr>
        <p:txBody>
          <a:bodyPr>
            <a:noAutofit/>
          </a:bodyPr>
          <a:lstStyle/>
          <a:p>
            <a:pPr algn="ctr"/>
            <a:r>
              <a:rPr lang="fr-FR" sz="2800" dirty="0">
                <a:solidFill>
                  <a:srgbClr val="002060"/>
                </a:solidFill>
              </a:rPr>
              <a:t>Quel portage</a:t>
            </a:r>
            <a:r>
              <a:rPr lang="fr-FR" sz="2800" dirty="0" smtClean="0">
                <a:solidFill>
                  <a:srgbClr val="002060"/>
                </a:solidFill>
              </a:rPr>
              <a:t>?</a:t>
            </a:r>
            <a:endParaRPr lang="fr-FR" sz="2800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5775" y="1302514"/>
            <a:ext cx="8750300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Volonté d’un rattachement à un pôle clinique</a:t>
            </a:r>
          </a:p>
          <a:p>
            <a:pPr marL="0" indent="0" algn="ctr">
              <a:buNone/>
            </a:pPr>
            <a:r>
              <a:rPr lang="fr-FR" sz="2800" dirty="0" smtClean="0">
                <a:solidFill>
                  <a:srgbClr val="002060"/>
                </a:solidFill>
                <a:sym typeface="Wingdings" panose="05000000000000000000" pitchFamily="2" charset="2"/>
              </a:rPr>
              <a:t></a:t>
            </a:r>
            <a:r>
              <a:rPr lang="fr-FR" sz="2800" dirty="0" smtClean="0">
                <a:solidFill>
                  <a:srgbClr val="002060"/>
                </a:solidFill>
              </a:rPr>
              <a:t>Pôle des Activités Cliniques Transversales d’Education et de Support (PACTES) </a:t>
            </a:r>
          </a:p>
          <a:p>
            <a:endParaRPr lang="fr-FR" sz="2800" dirty="0" smtClean="0">
              <a:solidFill>
                <a:srgbClr val="002060"/>
              </a:solidFill>
            </a:endParaRPr>
          </a:p>
          <a:p>
            <a:r>
              <a:rPr lang="fr-FR" sz="2800" dirty="0" smtClean="0">
                <a:solidFill>
                  <a:srgbClr val="002060"/>
                </a:solidFill>
              </a:rPr>
              <a:t>Pôle déjà très mobilisé sur les questions de promotion de la santé : équipes d’addictologie, prévention-vaccination-dépistage, diététique, centre de planification, Unité Sanitaire en milieu pénitentiaire, PASS</a:t>
            </a:r>
            <a:endParaRPr lang="fr-FR" sz="28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sz="1600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sz="18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3200" dirty="0" smtClean="0"/>
          </a:p>
          <a:p>
            <a:pPr marL="914400" lvl="2" indent="0">
              <a:buNone/>
            </a:pPr>
            <a:endParaRPr lang="fr-FR" sz="3200" dirty="0"/>
          </a:p>
          <a:p>
            <a:pPr marL="914400" lvl="2" indent="0">
              <a:buNone/>
            </a:pPr>
            <a:endParaRPr lang="fr-FR" sz="3200" dirty="0" smtClean="0"/>
          </a:p>
          <a:p>
            <a:pPr marL="914400" lvl="2" indent="0">
              <a:buNone/>
            </a:pPr>
            <a:endParaRPr lang="fr-FR" sz="32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01CC3-5812-446D-A722-2E9D437DDFA8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13" y="170811"/>
            <a:ext cx="771429" cy="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012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0"/>
            <a:ext cx="8750300" cy="980728"/>
          </a:xfrm>
        </p:spPr>
        <p:txBody>
          <a:bodyPr>
            <a:noAutofit/>
          </a:bodyPr>
          <a:lstStyle/>
          <a:p>
            <a:pPr algn="ctr"/>
            <a:r>
              <a:rPr lang="fr-FR" sz="2800" dirty="0">
                <a:solidFill>
                  <a:srgbClr val="002060"/>
                </a:solidFill>
              </a:rPr>
              <a:t>Quels objectifs?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64704"/>
            <a:ext cx="9721850" cy="5956771"/>
          </a:xfrm>
        </p:spPr>
        <p:txBody>
          <a:bodyPr/>
          <a:lstStyle/>
          <a:p>
            <a:pPr marL="0" indent="0" algn="ctr">
              <a:buNone/>
            </a:pPr>
            <a:r>
              <a:rPr lang="fr-FR" sz="2800" dirty="0" smtClean="0">
                <a:solidFill>
                  <a:srgbClr val="002060"/>
                </a:solidFill>
              </a:rPr>
              <a:t>A priori, la promotion de la santé, c’est l’affaire de tous.</a:t>
            </a:r>
          </a:p>
          <a:p>
            <a:r>
              <a:rPr lang="fr-FR" sz="2800" dirty="0" smtClean="0">
                <a:solidFill>
                  <a:srgbClr val="002060"/>
                </a:solidFill>
              </a:rPr>
              <a:t>Faire évoluer la culture</a:t>
            </a:r>
          </a:p>
          <a:p>
            <a:pPr lvl="1"/>
            <a:r>
              <a:rPr lang="fr-FR" sz="2400" dirty="0">
                <a:solidFill>
                  <a:srgbClr val="002060"/>
                </a:solidFill>
              </a:rPr>
              <a:t>S’appuyer sur le management (équipe de direction, </a:t>
            </a:r>
            <a:r>
              <a:rPr lang="fr-FR" sz="2400" dirty="0" smtClean="0">
                <a:solidFill>
                  <a:srgbClr val="002060"/>
                </a:solidFill>
              </a:rPr>
              <a:t>responsables médicaux et paramédicaux)</a:t>
            </a:r>
          </a:p>
          <a:p>
            <a:pPr lvl="1"/>
            <a:r>
              <a:rPr lang="fr-FR" sz="2400" dirty="0" smtClean="0">
                <a:solidFill>
                  <a:srgbClr val="002060"/>
                </a:solidFill>
              </a:rPr>
              <a:t>Saisir toutes les opportunités pour parler de promotion de la santé : démarche de lobby</a:t>
            </a:r>
            <a:endParaRPr lang="fr-FR" sz="2400" dirty="0">
              <a:solidFill>
                <a:srgbClr val="002060"/>
              </a:solidFill>
            </a:endParaRPr>
          </a:p>
          <a:p>
            <a:r>
              <a:rPr lang="fr-FR" sz="2800" dirty="0" smtClean="0">
                <a:solidFill>
                  <a:srgbClr val="002060"/>
                </a:solidFill>
              </a:rPr>
              <a:t>Définir des priorités</a:t>
            </a:r>
          </a:p>
          <a:p>
            <a:pPr lvl="1"/>
            <a:r>
              <a:rPr lang="fr-FR" sz="2400" dirty="0" smtClean="0">
                <a:solidFill>
                  <a:srgbClr val="002060"/>
                </a:solidFill>
              </a:rPr>
              <a:t>Enfants, adolescents, femmes enceintes, détenus, professionnels de l’établissement, étudiants</a:t>
            </a:r>
          </a:p>
          <a:p>
            <a:pPr lvl="1"/>
            <a:r>
              <a:rPr lang="fr-FR" sz="2400" dirty="0" smtClean="0">
                <a:solidFill>
                  <a:srgbClr val="002060"/>
                </a:solidFill>
              </a:rPr>
              <a:t>Tabac, addictions, santé mentale, environnement, alimentation, activité physique adaptée  </a:t>
            </a:r>
          </a:p>
          <a:p>
            <a:r>
              <a:rPr lang="fr-FR" sz="2800" dirty="0" smtClean="0">
                <a:solidFill>
                  <a:srgbClr val="002060"/>
                </a:solidFill>
              </a:rPr>
              <a:t>Créer des partenariats </a:t>
            </a:r>
          </a:p>
          <a:p>
            <a:pPr lvl="1"/>
            <a:r>
              <a:rPr lang="fr-FR" sz="2400" dirty="0" smtClean="0">
                <a:solidFill>
                  <a:srgbClr val="002060"/>
                </a:solidFill>
              </a:rPr>
              <a:t>Ville, université, CPAM, associations d’usagers, éducation nationale, </a:t>
            </a:r>
            <a:r>
              <a:rPr lang="fr-FR" sz="2400" dirty="0">
                <a:solidFill>
                  <a:srgbClr val="002060"/>
                </a:solidFill>
              </a:rPr>
              <a:t>CAUE</a:t>
            </a:r>
            <a:r>
              <a:rPr lang="fr-FR" sz="1800" dirty="0">
                <a:solidFill>
                  <a:srgbClr val="002060"/>
                </a:solidFill>
              </a:rPr>
              <a:t> (Conseil d'Architecture, d'Urbanisme et de </a:t>
            </a:r>
            <a:r>
              <a:rPr lang="fr-FR" sz="1800" dirty="0" smtClean="0">
                <a:solidFill>
                  <a:srgbClr val="002060"/>
                </a:solidFill>
              </a:rPr>
              <a:t>l'Environnement)</a:t>
            </a:r>
            <a:endParaRPr lang="fr-FR" sz="20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3200" dirty="0" smtClean="0"/>
          </a:p>
          <a:p>
            <a:pPr marL="914400" lvl="2" indent="0">
              <a:buNone/>
            </a:pPr>
            <a:endParaRPr lang="fr-FR" sz="3200" dirty="0"/>
          </a:p>
          <a:p>
            <a:pPr marL="914400" lvl="2" indent="0">
              <a:buNone/>
            </a:pPr>
            <a:endParaRPr lang="fr-FR" sz="3200" dirty="0" smtClean="0"/>
          </a:p>
          <a:p>
            <a:pPr marL="914400" lvl="2" indent="0">
              <a:buNone/>
            </a:pPr>
            <a:endParaRPr lang="fr-FR" sz="32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01CC3-5812-446D-A722-2E9D437DDFA8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0" y="179817"/>
            <a:ext cx="771429" cy="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371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10702"/>
            <a:ext cx="8750300" cy="681994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>
                <a:solidFill>
                  <a:srgbClr val="002060"/>
                </a:solidFill>
              </a:rPr>
              <a:t>Quelles ressources?</a:t>
            </a:r>
            <a:endParaRPr lang="fr-FR" sz="2800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92696"/>
            <a:ext cx="9721849" cy="4525963"/>
          </a:xfrm>
        </p:spPr>
        <p:txBody>
          <a:bodyPr/>
          <a:lstStyle/>
          <a:p>
            <a:r>
              <a:rPr lang="fr-FR" sz="2800" dirty="0" smtClean="0">
                <a:solidFill>
                  <a:srgbClr val="002060"/>
                </a:solidFill>
              </a:rPr>
              <a:t>Au sein du pôle : 1 IDE et un très fort engagement du trio de pôle</a:t>
            </a:r>
          </a:p>
          <a:p>
            <a:pPr lvl="1"/>
            <a:r>
              <a:rPr lang="fr-FR" sz="2400" dirty="0" smtClean="0">
                <a:solidFill>
                  <a:srgbClr val="002060"/>
                </a:solidFill>
              </a:rPr>
              <a:t>Volonté d’étoffer l’équipe : médecin, cadre de santé,  ressource en communication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Des correspondants : autres pôles cliniques, médecine du travail, institut de formation, toutes les directions fonctionnelles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Représentant des usagers, associations (47 conventionnées avec le CHM)</a:t>
            </a:r>
            <a:endParaRPr lang="fr-FR" sz="28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sz="2800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Des financements : appel à projet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sz="28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sz="28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3200" dirty="0" smtClean="0"/>
          </a:p>
          <a:p>
            <a:pPr marL="914400" lvl="2" indent="0">
              <a:buNone/>
            </a:pPr>
            <a:endParaRPr lang="fr-FR" sz="3200" dirty="0"/>
          </a:p>
          <a:p>
            <a:pPr marL="914400" lvl="2" indent="0">
              <a:buNone/>
            </a:pPr>
            <a:endParaRPr lang="fr-FR" sz="3200" dirty="0" smtClean="0"/>
          </a:p>
          <a:p>
            <a:pPr marL="914400" lvl="2" indent="0">
              <a:buNone/>
            </a:pPr>
            <a:endParaRPr lang="fr-FR" sz="32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01CC3-5812-446D-A722-2E9D437DDFA8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0" y="10702"/>
            <a:ext cx="771429" cy="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182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274638"/>
            <a:ext cx="8750300" cy="1027876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>
                <a:solidFill>
                  <a:srgbClr val="002060"/>
                </a:solidFill>
              </a:rPr>
              <a:t>Quelle déclinaison aujourd’hui ?</a:t>
            </a:r>
            <a:endParaRPr lang="fr-FR" sz="2800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5775" y="1302514"/>
            <a:ext cx="4375150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Occuper le terrain ! 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 Communiquer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Accompagner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Interpeller 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Challenger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3200" dirty="0" smtClean="0"/>
          </a:p>
          <a:p>
            <a:pPr marL="914400" lvl="2" indent="0">
              <a:buNone/>
            </a:pPr>
            <a:endParaRPr lang="fr-FR" sz="3200" dirty="0"/>
          </a:p>
          <a:p>
            <a:pPr marL="914400" lvl="2" indent="0">
              <a:buNone/>
            </a:pPr>
            <a:endParaRPr lang="fr-FR" sz="3200" dirty="0" smtClean="0"/>
          </a:p>
          <a:p>
            <a:pPr marL="914400" lvl="2" indent="0">
              <a:buNone/>
            </a:pPr>
            <a:endParaRPr lang="fr-FR" sz="32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01CC3-5812-446D-A722-2E9D437DDFA8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4284861" y="1302514"/>
            <a:ext cx="516723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Journées thématiques : usagers-professionnels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 Cycle de communications (affichage, réseaux sociaux…)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Hôpital sans tabac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sz="1600" dirty="0" smtClean="0">
              <a:solidFill>
                <a:srgbClr val="002060"/>
              </a:solidFill>
            </a:endParaRPr>
          </a:p>
          <a:p>
            <a:pPr marL="914400" lvl="2" indent="0">
              <a:buFont typeface="Arial" charset="0"/>
              <a:buNone/>
            </a:pPr>
            <a:endParaRPr lang="fr-FR" sz="3200" dirty="0" smtClean="0"/>
          </a:p>
          <a:p>
            <a:pPr marL="914400" lvl="2" indent="0">
              <a:buFont typeface="Arial" charset="0"/>
              <a:buNone/>
            </a:pPr>
            <a:endParaRPr lang="fr-FR" sz="3200" dirty="0" smtClean="0"/>
          </a:p>
          <a:p>
            <a:pPr marL="914400" lvl="2" indent="0">
              <a:buFont typeface="Arial" charset="0"/>
              <a:buNone/>
            </a:pPr>
            <a:endParaRPr lang="fr-FR" sz="3200" dirty="0" smtClean="0"/>
          </a:p>
          <a:p>
            <a:pPr marL="914400" lvl="2" indent="0">
              <a:buFont typeface="Arial" charset="0"/>
              <a:buNone/>
            </a:pPr>
            <a:endParaRPr lang="fr-FR" sz="32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951" y="4315148"/>
            <a:ext cx="3590855" cy="149364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60" y="89531"/>
            <a:ext cx="771429" cy="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611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274638"/>
            <a:ext cx="8750300" cy="1027876"/>
          </a:xfrm>
        </p:spPr>
        <p:txBody>
          <a:bodyPr>
            <a:noAutofit/>
          </a:bodyPr>
          <a:lstStyle/>
          <a:p>
            <a:pPr algn="ctr"/>
            <a:r>
              <a:rPr lang="fr-FR" sz="2800" dirty="0" smtClean="0">
                <a:solidFill>
                  <a:srgbClr val="002060"/>
                </a:solidFill>
              </a:rPr>
              <a:t>Quelle déclinaison demain ?</a:t>
            </a:r>
            <a:endParaRPr lang="fr-FR" sz="2800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781" y="1365508"/>
            <a:ext cx="4375150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Occuper le terrain ! 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 Communiquer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Accompagner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Interpeller 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Challenger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sz="1600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fr-FR" sz="3200" dirty="0" smtClean="0"/>
          </a:p>
          <a:p>
            <a:pPr marL="914400" lvl="2" indent="0">
              <a:buNone/>
            </a:pPr>
            <a:endParaRPr lang="fr-FR" sz="3200" dirty="0"/>
          </a:p>
          <a:p>
            <a:pPr marL="914400" lvl="2" indent="0">
              <a:buNone/>
            </a:pPr>
            <a:endParaRPr lang="fr-FR" sz="3200" dirty="0" smtClean="0"/>
          </a:p>
          <a:p>
            <a:pPr marL="914400" lvl="2" indent="0">
              <a:buNone/>
            </a:pPr>
            <a:endParaRPr lang="fr-FR" sz="32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01CC3-5812-446D-A722-2E9D437DDFA8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3996829" y="1302514"/>
            <a:ext cx="545527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Actions plus intégrées : ateliers, formations basés sur le développement des compétences psycho-sociales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 Des outils pour les professionnels : repérer, agir, orienter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2060"/>
                </a:solidFill>
              </a:rPr>
              <a:t>Davantage d’ouverture sur le territoire</a:t>
            </a:r>
          </a:p>
          <a:p>
            <a:pPr>
              <a:buFont typeface="Arial" panose="020B0604020202020204" pitchFamily="34" charset="0"/>
              <a:buChar char="•"/>
            </a:pPr>
            <a:endParaRPr lang="fr-FR" sz="2800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sz="1600" dirty="0" smtClean="0">
              <a:solidFill>
                <a:srgbClr val="002060"/>
              </a:solidFill>
            </a:endParaRPr>
          </a:p>
          <a:p>
            <a:pPr marL="914400" lvl="2" indent="0">
              <a:buFont typeface="Arial" charset="0"/>
              <a:buNone/>
            </a:pPr>
            <a:endParaRPr lang="fr-FR" sz="3200" dirty="0" smtClean="0"/>
          </a:p>
          <a:p>
            <a:pPr marL="914400" lvl="2" indent="0">
              <a:buFont typeface="Arial" charset="0"/>
              <a:buNone/>
            </a:pPr>
            <a:endParaRPr lang="fr-FR" sz="3200" dirty="0" smtClean="0"/>
          </a:p>
          <a:p>
            <a:pPr marL="914400" lvl="2" indent="0">
              <a:buFont typeface="Arial" charset="0"/>
              <a:buNone/>
            </a:pPr>
            <a:endParaRPr lang="fr-FR" sz="3200" dirty="0" smtClean="0"/>
          </a:p>
          <a:p>
            <a:pPr marL="914400" lvl="2" indent="0">
              <a:buFont typeface="Arial" charset="0"/>
              <a:buNone/>
            </a:pPr>
            <a:endParaRPr lang="fr-FR" sz="32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60" y="40606"/>
            <a:ext cx="771429" cy="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171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9100" y="2960948"/>
            <a:ext cx="8750300" cy="936104"/>
          </a:xfrm>
        </p:spPr>
        <p:txBody>
          <a:bodyPr/>
          <a:lstStyle/>
          <a:p>
            <a:pPr marL="0" indent="0" algn="ctr">
              <a:buNone/>
            </a:pPr>
            <a:r>
              <a:rPr lang="fr-FR" sz="2400" b="1" dirty="0" smtClean="0"/>
              <a:t>   </a:t>
            </a:r>
            <a:r>
              <a:rPr lang="fr-FR" sz="3600" b="1" dirty="0" smtClean="0">
                <a:solidFill>
                  <a:srgbClr val="002060"/>
                </a:solidFill>
              </a:rPr>
              <a:t>MERCI POUR VOTRE ATTENTION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FEC267-B113-4B89-AE11-72C879A3DEAB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100" y="5294938"/>
            <a:ext cx="1481505" cy="914508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1085" y="5172744"/>
            <a:ext cx="3298842" cy="105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990573"/>
      </p:ext>
    </p:extLst>
  </p:cSld>
  <p:clrMapOvr>
    <a:masterClrMapping/>
  </p:clrMapOvr>
</p:sld>
</file>

<file path=ppt/theme/theme1.xml><?xml version="1.0" encoding="utf-8"?>
<a:theme xmlns:a="http://schemas.openxmlformats.org/drawingml/2006/main" name="Présentation avec vag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Maquette   Présentation avec vague</Template>
  <TotalTime>990</TotalTime>
  <Words>372</Words>
  <Application>Microsoft Office PowerPoint</Application>
  <PresentationFormat>Personnalisé</PresentationFormat>
  <Paragraphs>122</Paragraphs>
  <Slides>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Présentation avec vague</vt:lpstr>
      <vt:lpstr>CONSTRUCTION D’UN DEPARTEMENT DE PROMOTION DE LA SANTE AU CENTRE HOSPITALIER DU MANS</vt:lpstr>
      <vt:lpstr>Encrage institutionnel</vt:lpstr>
      <vt:lpstr>Démarche projet </vt:lpstr>
      <vt:lpstr>Quel portage?</vt:lpstr>
      <vt:lpstr>Quels objectifs?</vt:lpstr>
      <vt:lpstr>Quelles ressources?</vt:lpstr>
      <vt:lpstr>Quelle déclinaison aujourd’hui ?</vt:lpstr>
      <vt:lpstr>Quelle déclinaison demain ?</vt:lpstr>
      <vt:lpstr>Présentation PowerPoint</vt:lpstr>
    </vt:vector>
  </TitlesOfParts>
  <Company>CHM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MONNET Cécile</dc:creator>
  <cp:lastModifiedBy>DALI YOUCEF Angèle</cp:lastModifiedBy>
  <cp:revision>106</cp:revision>
  <cp:lastPrinted>2019-01-14T14:04:08Z</cp:lastPrinted>
  <dcterms:created xsi:type="dcterms:W3CDTF">2019-01-10T10:12:25Z</dcterms:created>
  <dcterms:modified xsi:type="dcterms:W3CDTF">2019-09-06T22:13:00Z</dcterms:modified>
</cp:coreProperties>
</file>