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08" r:id="rId2"/>
  </p:sldMasterIdLst>
  <p:notesMasterIdLst>
    <p:notesMasterId r:id="rId17"/>
  </p:notesMasterIdLst>
  <p:handoutMasterIdLst>
    <p:handoutMasterId r:id="rId18"/>
  </p:handoutMasterIdLst>
  <p:sldIdLst>
    <p:sldId id="256" r:id="rId3"/>
    <p:sldId id="267" r:id="rId4"/>
    <p:sldId id="257" r:id="rId5"/>
    <p:sldId id="258" r:id="rId6"/>
    <p:sldId id="259" r:id="rId7"/>
    <p:sldId id="272" r:id="rId8"/>
    <p:sldId id="273" r:id="rId9"/>
    <p:sldId id="274" r:id="rId10"/>
    <p:sldId id="275" r:id="rId11"/>
    <p:sldId id="266" r:id="rId12"/>
    <p:sldId id="276" r:id="rId13"/>
    <p:sldId id="270" r:id="rId14"/>
    <p:sldId id="271" r:id="rId15"/>
    <p:sldId id="268"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A400"/>
    <a:srgbClr val="D26D08"/>
    <a:srgbClr val="619FAD"/>
    <a:srgbClr val="0070C0"/>
    <a:srgbClr val="F6820E"/>
    <a:srgbClr val="1599F3"/>
    <a:srgbClr val="FF00FF"/>
    <a:srgbClr val="1F497D"/>
    <a:srgbClr val="339933"/>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2934" autoAdjust="0"/>
  </p:normalViewPr>
  <p:slideViewPr>
    <p:cSldViewPr>
      <p:cViewPr>
        <p:scale>
          <a:sx n="50" d="100"/>
          <a:sy n="50" d="100"/>
        </p:scale>
        <p:origin x="-1736" y="10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65B-4B88-BF66-16F87FA1E7A7}"/>
              </c:ext>
            </c:extLst>
          </c:dPt>
          <c:dPt>
            <c:idx val="1"/>
            <c:spPr>
              <a:solidFill>
                <a:srgbClr val="F6820E"/>
              </a:solidFill>
              <a:ln w="19050">
                <a:solidFill>
                  <a:schemeClr val="lt1"/>
                </a:solidFill>
              </a:ln>
              <a:effectLst/>
            </c:spPr>
            <c:extLst xmlns:c16r2="http://schemas.microsoft.com/office/drawing/2015/06/chart">
              <c:ext xmlns:c16="http://schemas.microsoft.com/office/drawing/2014/chart" uri="{C3380CC4-5D6E-409C-BE32-E72D297353CC}">
                <c16:uniqueId val="{00000003-F65B-4B88-BF66-16F87FA1E7A7}"/>
              </c:ext>
            </c:extLst>
          </c:dPt>
          <c:dPt>
            <c:idx val="2"/>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65B-4B88-BF66-16F87FA1E7A7}"/>
              </c:ext>
            </c:extLst>
          </c:dPt>
          <c:dLbls>
            <c:dLbl>
              <c:idx val="0"/>
              <c:layout>
                <c:manualLayout>
                  <c:x val="-0.1991856213516624"/>
                  <c:y val="-0.18512810282322428"/>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65B-4B88-BF66-16F87FA1E7A7}"/>
                </c:ext>
              </c:extLst>
            </c:dLbl>
            <c:dLbl>
              <c:idx val="1"/>
              <c:layout>
                <c:manualLayout>
                  <c:x val="0.14372999442701911"/>
                  <c:y val="-9.973629012214062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65B-4B88-BF66-16F87FA1E7A7}"/>
                </c:ext>
              </c:extLst>
            </c:dLbl>
            <c:spPr>
              <a:noFill/>
              <a:ln>
                <a:noFill/>
              </a:ln>
              <a:effectLst/>
            </c:spPr>
            <c:txPr>
              <a:bodyPr rot="0" spcFirstLastPara="1" vertOverflow="ellipsis" vert="horz" wrap="square" anchor="ctr" anchorCtr="1"/>
              <a:lstStyle/>
              <a:p>
                <a:pPr>
                  <a:defRPr lang="fr-F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Feuil1!$C$8:$C$10</c:f>
              <c:strCache>
                <c:ptCount val="3"/>
                <c:pt idx="0">
                  <c:v>Patients</c:v>
                </c:pt>
                <c:pt idx="1">
                  <c:v>Professionnels</c:v>
                </c:pt>
                <c:pt idx="2">
                  <c:v>Communauté</c:v>
                </c:pt>
              </c:strCache>
            </c:strRef>
          </c:cat>
          <c:val>
            <c:numRef>
              <c:f>Feuil1!$D$8:$D$10</c:f>
              <c:numCache>
                <c:formatCode>General</c:formatCode>
                <c:ptCount val="3"/>
                <c:pt idx="0">
                  <c:v>192</c:v>
                </c:pt>
                <c:pt idx="1">
                  <c:v>102</c:v>
                </c:pt>
                <c:pt idx="2">
                  <c:v>34</c:v>
                </c:pt>
              </c:numCache>
            </c:numRef>
          </c:val>
          <c:extLst xmlns:c16r2="http://schemas.microsoft.com/office/drawing/2015/06/chart">
            <c:ext xmlns:c16="http://schemas.microsoft.com/office/drawing/2014/chart" uri="{C3380CC4-5D6E-409C-BE32-E72D297353CC}">
              <c16:uniqueId val="{00000006-F65B-4B88-BF66-16F87FA1E7A7}"/>
            </c:ext>
          </c:extLst>
        </c:ser>
        <c:firstSliceAng val="0"/>
      </c:pieChart>
      <c:spPr>
        <a:noFill/>
        <a:ln>
          <a:noFill/>
        </a:ln>
        <a:effectLst/>
      </c:spPr>
    </c:plotArea>
    <c:legend>
      <c:legendPos val="b"/>
      <c:layout>
        <c:manualLayout>
          <c:xMode val="edge"/>
          <c:yMode val="edge"/>
          <c:x val="5.0115299976422091E-2"/>
          <c:y val="0.79229631769281361"/>
          <c:w val="0.86007084116289612"/>
          <c:h val="9.7311026126819244E-2"/>
        </c:manualLayout>
      </c:layout>
      <c:spPr>
        <a:noFill/>
        <a:ln>
          <a:noFill/>
        </a:ln>
        <a:effectLst/>
      </c:spPr>
      <c:txPr>
        <a:bodyPr rot="0" spcFirstLastPara="1" vertOverflow="ellipsis" vert="horz" wrap="square" anchor="ctr" anchorCtr="1"/>
        <a:lstStyle/>
        <a:p>
          <a:pPr>
            <a:defRPr lang="fr-F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zero"/>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0.54955</cdr:x>
      <cdr:y>0.44018</cdr:y>
    </cdr:from>
    <cdr:to>
      <cdr:x>0.68203</cdr:x>
      <cdr:y>0.61751</cdr:y>
    </cdr:to>
    <cdr:sp macro="" textlink="">
      <cdr:nvSpPr>
        <cdr:cNvPr id="2" name="ZoneTexte 1"/>
        <cdr:cNvSpPr txBox="1"/>
      </cdr:nvSpPr>
      <cdr:spPr>
        <a:xfrm xmlns:a="http://schemas.openxmlformats.org/drawingml/2006/main">
          <a:off x="2384524" y="1222089"/>
          <a:ext cx="574872" cy="492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b="1" i="1" dirty="0" smtClean="0">
              <a:solidFill>
                <a:schemeClr val="bg1"/>
              </a:solidFill>
              <a:latin typeface="Calibri" panose="020F0502020204030204" pitchFamily="34" charset="0"/>
              <a:cs typeface="Calibri" panose="020F0502020204030204" pitchFamily="34" charset="0"/>
            </a:rPr>
            <a:t>59%</a:t>
          </a:r>
          <a:endParaRPr lang="fr-FR" sz="1800" b="1" i="1"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0.27887</cdr:x>
      <cdr:y>0.43279</cdr:y>
    </cdr:from>
    <cdr:to>
      <cdr:x>0.42832</cdr:x>
      <cdr:y>0.54468</cdr:y>
    </cdr:to>
    <cdr:sp macro="" textlink="">
      <cdr:nvSpPr>
        <cdr:cNvPr id="3" name="ZoneTexte 2"/>
        <cdr:cNvSpPr txBox="1"/>
      </cdr:nvSpPr>
      <cdr:spPr>
        <a:xfrm xmlns:a="http://schemas.openxmlformats.org/drawingml/2006/main">
          <a:off x="1248985" y="1447009"/>
          <a:ext cx="669358" cy="3740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800" b="1" i="1" dirty="0" smtClean="0">
              <a:solidFill>
                <a:schemeClr val="bg1"/>
              </a:solidFill>
              <a:latin typeface="Calibri" panose="020F0502020204030204" pitchFamily="34" charset="0"/>
              <a:cs typeface="Calibri" panose="020F0502020204030204" pitchFamily="34" charset="0"/>
            </a:rPr>
            <a:t>31%</a:t>
          </a:r>
          <a:endParaRPr lang="fr-FR" sz="1800" b="1" i="1" dirty="0">
            <a:solidFill>
              <a:schemeClr val="bg1"/>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1D27CC6A-36AA-4C1A-8651-B56788419E8D}" type="datetimeFigureOut">
              <a:rPr lang="fr-FR" smtClean="0"/>
              <a:pPr/>
              <a:t>10/09/2019</a:t>
            </a:fld>
            <a:endParaRPr lang="fr-FR"/>
          </a:p>
        </p:txBody>
      </p:sp>
      <p:sp>
        <p:nvSpPr>
          <p:cNvPr id="4" name="Espace réservé du pied de page 3"/>
          <p:cNvSpPr>
            <a:spLocks noGrp="1"/>
          </p:cNvSpPr>
          <p:nvPr>
            <p:ph type="ftr" sz="quarter" idx="2"/>
          </p:nvPr>
        </p:nvSpPr>
        <p:spPr>
          <a:xfrm>
            <a:off x="1" y="9428586"/>
            <a:ext cx="2945659" cy="49805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6"/>
            <a:ext cx="2945659" cy="498054"/>
          </a:xfrm>
          <a:prstGeom prst="rect">
            <a:avLst/>
          </a:prstGeom>
        </p:spPr>
        <p:txBody>
          <a:bodyPr vert="horz" lIns="91440" tIns="45720" rIns="91440" bIns="45720" rtlCol="0" anchor="b"/>
          <a:lstStyle>
            <a:lvl1pPr algn="r">
              <a:defRPr sz="1200"/>
            </a:lvl1pPr>
          </a:lstStyle>
          <a:p>
            <a:fld id="{A97EB59F-7B0D-4B94-B937-0D39DD7096D1}" type="slidenum">
              <a:rPr lang="fr-FR" smtClean="0"/>
              <a:pPr/>
              <a:t>‹N°›</a:t>
            </a:fld>
            <a:endParaRPr lang="fr-FR"/>
          </a:p>
        </p:txBody>
      </p:sp>
    </p:spTree>
    <p:extLst>
      <p:ext uri="{BB962C8B-B14F-4D97-AF65-F5344CB8AC3E}">
        <p14:creationId xmlns="" xmlns:p14="http://schemas.microsoft.com/office/powerpoint/2010/main" val="435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4" y="0"/>
            <a:ext cx="2945659" cy="496333"/>
          </a:xfrm>
          <a:prstGeom prst="rect">
            <a:avLst/>
          </a:prstGeom>
        </p:spPr>
        <p:txBody>
          <a:bodyPr vert="horz" lIns="91440" tIns="45720" rIns="91440" bIns="45720" rtlCol="0"/>
          <a:lstStyle>
            <a:lvl1pPr algn="r">
              <a:defRPr sz="1200"/>
            </a:lvl1pPr>
          </a:lstStyle>
          <a:p>
            <a:fld id="{95D20FF2-0CC9-40B3-A7D6-B82EF53A97C8}" type="datetimeFigureOut">
              <a:rPr lang="en-GB" smtClean="0"/>
              <a:pPr/>
              <a:t>10/09/2019</a:t>
            </a:fld>
            <a:endParaRPr lang="en-GB"/>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1" y="9428583"/>
            <a:ext cx="2945659" cy="496333"/>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4" y="9428583"/>
            <a:ext cx="2945659" cy="496333"/>
          </a:xfrm>
          <a:prstGeom prst="rect">
            <a:avLst/>
          </a:prstGeom>
        </p:spPr>
        <p:txBody>
          <a:bodyPr vert="horz" lIns="91440" tIns="45720" rIns="91440" bIns="45720" rtlCol="0" anchor="b"/>
          <a:lstStyle>
            <a:lvl1pPr algn="r">
              <a:defRPr sz="1200"/>
            </a:lvl1pPr>
          </a:lstStyle>
          <a:p>
            <a:fld id="{120654BB-4059-44D8-B59B-04685C5F3A0D}" type="slidenum">
              <a:rPr lang="en-GB" smtClean="0"/>
              <a:pPr/>
              <a:t>‹N°›</a:t>
            </a:fld>
            <a:endParaRPr lang="en-GB"/>
          </a:p>
        </p:txBody>
      </p:sp>
    </p:spTree>
    <p:extLst>
      <p:ext uri="{BB962C8B-B14F-4D97-AF65-F5344CB8AC3E}">
        <p14:creationId xmlns="" xmlns:p14="http://schemas.microsoft.com/office/powerpoint/2010/main" val="237722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1</a:t>
            </a:fld>
            <a:endParaRPr lang="en-GB"/>
          </a:p>
        </p:txBody>
      </p:sp>
    </p:spTree>
    <p:extLst>
      <p:ext uri="{BB962C8B-B14F-4D97-AF65-F5344CB8AC3E}">
        <p14:creationId xmlns="" xmlns:p14="http://schemas.microsoft.com/office/powerpoint/2010/main" val="222621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4</a:t>
            </a:fld>
            <a:endParaRPr lang="en-GB"/>
          </a:p>
        </p:txBody>
      </p:sp>
    </p:spTree>
    <p:extLst>
      <p:ext uri="{BB962C8B-B14F-4D97-AF65-F5344CB8AC3E}">
        <p14:creationId xmlns="" xmlns:p14="http://schemas.microsoft.com/office/powerpoint/2010/main" val="253372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6</a:t>
            </a:fld>
            <a:endParaRPr lang="en-GB"/>
          </a:p>
        </p:txBody>
      </p:sp>
    </p:spTree>
    <p:extLst>
      <p:ext uri="{BB962C8B-B14F-4D97-AF65-F5344CB8AC3E}">
        <p14:creationId xmlns="" xmlns:p14="http://schemas.microsoft.com/office/powerpoint/2010/main" val="43390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7</a:t>
            </a:fld>
            <a:endParaRPr lang="en-GB"/>
          </a:p>
        </p:txBody>
      </p:sp>
    </p:spTree>
    <p:extLst>
      <p:ext uri="{BB962C8B-B14F-4D97-AF65-F5344CB8AC3E}">
        <p14:creationId xmlns="" xmlns:p14="http://schemas.microsoft.com/office/powerpoint/2010/main" val="43390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8</a:t>
            </a:fld>
            <a:endParaRPr lang="en-GB"/>
          </a:p>
        </p:txBody>
      </p:sp>
    </p:spTree>
    <p:extLst>
      <p:ext uri="{BB962C8B-B14F-4D97-AF65-F5344CB8AC3E}">
        <p14:creationId xmlns="" xmlns:p14="http://schemas.microsoft.com/office/powerpoint/2010/main" val="32802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100" kern="1200" dirty="0" smtClean="0">
                <a:solidFill>
                  <a:schemeClr val="tx1"/>
                </a:solidFill>
                <a:latin typeface="+mn-lt"/>
                <a:ea typeface="+mn-ea"/>
                <a:cs typeface="+mn-cs"/>
              </a:rPr>
              <a:t>L’objectif global du projet est de structurer une démarche institutionnelle pour soutenir le développement de la prévention et de la promotion de la santé au CHU de Nantes dans une optique d’amélioration de la qualité des soins vers une approche plus globale de la santé.</a:t>
            </a:r>
          </a:p>
          <a:p>
            <a:endParaRPr lang="en-GB" sz="1100" kern="1200" dirty="0" smtClean="0">
              <a:solidFill>
                <a:schemeClr val="tx1"/>
              </a:solidFill>
              <a:latin typeface="+mn-lt"/>
              <a:ea typeface="+mn-ea"/>
              <a:cs typeface="+mn-cs"/>
            </a:endParaRPr>
          </a:p>
          <a:p>
            <a:r>
              <a:rPr lang="fr-FR" sz="1100" kern="1200" dirty="0" smtClean="0">
                <a:solidFill>
                  <a:schemeClr val="tx1"/>
                </a:solidFill>
                <a:latin typeface="+mn-lt"/>
                <a:ea typeface="+mn-ea"/>
                <a:cs typeface="+mn-cs"/>
              </a:rPr>
              <a:t>Cet objectif s’articule selon 3 axes qui sont </a:t>
            </a:r>
            <a:r>
              <a:rPr lang="fr-FR" sz="1100" kern="1200" dirty="0" smtClean="0">
                <a:solidFill>
                  <a:schemeClr val="tx1"/>
                </a:solidFill>
                <a:latin typeface="+mn-lt"/>
                <a:ea typeface="+mn-ea"/>
                <a:cs typeface="+mn-cs"/>
              </a:rPr>
              <a:t>:</a:t>
            </a:r>
          </a:p>
          <a:p>
            <a:endParaRPr lang="en-GB" sz="1100" kern="1200" dirty="0" smtClean="0">
              <a:solidFill>
                <a:schemeClr val="tx1"/>
              </a:solidFill>
              <a:latin typeface="+mn-lt"/>
              <a:ea typeface="+mn-ea"/>
              <a:cs typeface="+mn-cs"/>
            </a:endParaRPr>
          </a:p>
          <a:p>
            <a:pPr lvl="0"/>
            <a:r>
              <a:rPr lang="fr-FR" sz="1100" i="1" kern="1200" dirty="0" smtClean="0">
                <a:solidFill>
                  <a:schemeClr val="tx1"/>
                </a:solidFill>
                <a:latin typeface="+mn-lt"/>
                <a:ea typeface="+mn-ea"/>
                <a:cs typeface="+mn-cs"/>
              </a:rPr>
              <a:t>-Acculturer </a:t>
            </a:r>
            <a:r>
              <a:rPr lang="fr-FR" sz="1100" kern="1200" dirty="0" smtClean="0">
                <a:solidFill>
                  <a:schemeClr val="tx1"/>
                </a:solidFill>
                <a:latin typeface="+mn-lt"/>
                <a:ea typeface="+mn-ea"/>
                <a:cs typeface="+mn-cs"/>
              </a:rPr>
              <a:t>: incorporer les concepts, valeurs et stratégies de promotion de la santé dans la structure organisationnelle et la culture de l’établissement. </a:t>
            </a:r>
            <a:endParaRPr lang="fr-FR" sz="1100" kern="1200" dirty="0" smtClean="0">
              <a:solidFill>
                <a:schemeClr val="tx1"/>
              </a:solidFill>
              <a:latin typeface="+mn-lt"/>
              <a:ea typeface="+mn-ea"/>
              <a:cs typeface="+mn-cs"/>
            </a:endParaRPr>
          </a:p>
          <a:p>
            <a:pPr lvl="0"/>
            <a:endParaRPr lang="en-GB" sz="1100" kern="1200" dirty="0" smtClean="0">
              <a:solidFill>
                <a:schemeClr val="tx1"/>
              </a:solidFill>
              <a:latin typeface="+mn-lt"/>
              <a:ea typeface="+mn-ea"/>
              <a:cs typeface="+mn-cs"/>
            </a:endParaRPr>
          </a:p>
          <a:p>
            <a:pPr lvl="0"/>
            <a:r>
              <a:rPr lang="fr-FR" sz="1100" i="1" kern="1200" dirty="0" smtClean="0">
                <a:solidFill>
                  <a:schemeClr val="tx1"/>
                </a:solidFill>
                <a:latin typeface="+mn-lt"/>
                <a:ea typeface="+mn-ea"/>
                <a:cs typeface="+mn-cs"/>
              </a:rPr>
              <a:t>-Sensibiliser et former</a:t>
            </a:r>
            <a:r>
              <a:rPr lang="fr-FR" sz="1100" kern="1200" dirty="0" smtClean="0">
                <a:solidFill>
                  <a:schemeClr val="tx1"/>
                </a:solidFill>
                <a:latin typeface="+mn-lt"/>
                <a:ea typeface="+mn-ea"/>
                <a:cs typeface="+mn-cs"/>
              </a:rPr>
              <a:t> : notamment en</a:t>
            </a:r>
            <a:r>
              <a:rPr lang="fr-FR" sz="1100" kern="1200" baseline="0" dirty="0" smtClean="0">
                <a:solidFill>
                  <a:schemeClr val="tx1"/>
                </a:solidFill>
                <a:latin typeface="+mn-lt"/>
                <a:ea typeface="+mn-ea"/>
                <a:cs typeface="+mn-cs"/>
              </a:rPr>
              <a:t> </a:t>
            </a:r>
            <a:r>
              <a:rPr lang="fr-FR" sz="1100" kern="1200" dirty="0" smtClean="0">
                <a:solidFill>
                  <a:schemeClr val="tx1"/>
                </a:solidFill>
                <a:latin typeface="+mn-lt"/>
                <a:ea typeface="+mn-ea"/>
                <a:cs typeface="+mn-cs"/>
              </a:rPr>
              <a:t>valorisant les actions de prévention et de promotion de la santé entreprises dans l’établissement</a:t>
            </a:r>
            <a:r>
              <a:rPr lang="fr-FR" sz="1100" kern="1200" dirty="0" smtClean="0">
                <a:solidFill>
                  <a:schemeClr val="tx1"/>
                </a:solidFill>
                <a:latin typeface="+mn-lt"/>
                <a:ea typeface="+mn-ea"/>
                <a:cs typeface="+mn-cs"/>
              </a:rPr>
              <a:t>.</a:t>
            </a:r>
          </a:p>
          <a:p>
            <a:pPr lvl="0"/>
            <a:endParaRPr lang="en-GB" sz="1100" kern="1200" dirty="0" smtClean="0">
              <a:solidFill>
                <a:schemeClr val="tx1"/>
              </a:solidFill>
              <a:latin typeface="+mn-lt"/>
              <a:ea typeface="+mn-ea"/>
              <a:cs typeface="+mn-cs"/>
            </a:endParaRPr>
          </a:p>
          <a:p>
            <a:pPr lvl="0"/>
            <a:r>
              <a:rPr lang="fr-FR" sz="1100" i="1" kern="1200" dirty="0" smtClean="0">
                <a:solidFill>
                  <a:schemeClr val="tx1"/>
                </a:solidFill>
                <a:latin typeface="+mn-lt"/>
                <a:ea typeface="+mn-ea"/>
                <a:cs typeface="+mn-cs"/>
              </a:rPr>
              <a:t>-Innover : </a:t>
            </a:r>
            <a:r>
              <a:rPr lang="fr-FR" sz="1100" kern="1200" dirty="0" smtClean="0">
                <a:solidFill>
                  <a:schemeClr val="tx1"/>
                </a:solidFill>
                <a:latin typeface="+mn-lt"/>
                <a:ea typeface="+mn-ea"/>
                <a:cs typeface="+mn-cs"/>
              </a:rPr>
              <a:t>pour transformer les organisations et améliorer les pratiques professionnelles.</a:t>
            </a:r>
            <a:endParaRPr lang="en-GB" sz="1100" kern="1200" dirty="0" smtClean="0">
              <a:solidFill>
                <a:schemeClr val="tx1"/>
              </a:solidFill>
              <a:latin typeface="+mn-lt"/>
              <a:ea typeface="+mn-ea"/>
              <a:cs typeface="+mn-cs"/>
            </a:endParaRPr>
          </a:p>
          <a:p>
            <a:endParaRPr lang="en-GB" sz="1100"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latin typeface="+mn-lt"/>
                <a:ea typeface="+mn-ea"/>
                <a:cs typeface="+mn-cs"/>
              </a:rPr>
              <a:t>Pour atteindre cet</a:t>
            </a:r>
            <a:r>
              <a:rPr lang="fr-FR" sz="1100" kern="1200" baseline="0" dirty="0" smtClean="0">
                <a:solidFill>
                  <a:schemeClr val="tx1"/>
                </a:solidFill>
                <a:latin typeface="+mn-lt"/>
                <a:ea typeface="+mn-ea"/>
                <a:cs typeface="+mn-cs"/>
              </a:rPr>
              <a:t> </a:t>
            </a:r>
            <a:r>
              <a:rPr lang="fr-FR" sz="1100" kern="1200" dirty="0" smtClean="0">
                <a:solidFill>
                  <a:schemeClr val="tx1"/>
                </a:solidFill>
                <a:latin typeface="+mn-lt"/>
                <a:ea typeface="+mn-ea"/>
                <a:cs typeface="+mn-cs"/>
              </a:rPr>
              <a:t>objectif global précité et s’appuyant sur le diagnostic </a:t>
            </a:r>
            <a:r>
              <a:rPr lang="fr-FR" sz="1100" kern="1200" dirty="0" smtClean="0">
                <a:solidFill>
                  <a:schemeClr val="tx1"/>
                </a:solidFill>
                <a:latin typeface="+mn-lt"/>
                <a:ea typeface="+mn-ea"/>
                <a:cs typeface="+mn-cs"/>
              </a:rPr>
              <a:t>initial </a:t>
            </a:r>
            <a:r>
              <a:rPr lang="fr-FR" sz="1100" kern="1200" dirty="0" smtClean="0">
                <a:solidFill>
                  <a:schemeClr val="tx1"/>
                </a:solidFill>
                <a:latin typeface="+mn-lt"/>
                <a:ea typeface="+mn-ea"/>
                <a:cs typeface="+mn-cs"/>
              </a:rPr>
              <a:t>approfondi</a:t>
            </a:r>
            <a:r>
              <a:rPr lang="fr-FR" sz="1100" kern="1200" baseline="0" dirty="0" smtClean="0">
                <a:solidFill>
                  <a:schemeClr val="tx1"/>
                </a:solidFill>
                <a:latin typeface="+mn-lt"/>
                <a:ea typeface="+mn-ea"/>
                <a:cs typeface="+mn-cs"/>
              </a:rPr>
              <a:t> grâce aux rencontres des pôles</a:t>
            </a:r>
            <a:r>
              <a:rPr lang="fr-FR" sz="1100" kern="1200" dirty="0" smtClean="0">
                <a:solidFill>
                  <a:schemeClr val="tx1"/>
                </a:solidFill>
                <a:latin typeface="+mn-lt"/>
                <a:ea typeface="+mn-ea"/>
                <a:cs typeface="+mn-cs"/>
              </a:rPr>
              <a:t>, le Comité HPS a défini 5 objectifs intermédiaires qui traduisent sa stratégie pour la période 2020-2022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-Objectif 1 :</a:t>
            </a:r>
            <a:r>
              <a:rPr lang="fr-FR" sz="1100" i="1" kern="1200" dirty="0" smtClean="0">
                <a:solidFill>
                  <a:schemeClr val="tx1"/>
                </a:solidFill>
                <a:latin typeface="+mn-lt"/>
                <a:ea typeface="+mn-ea"/>
                <a:cs typeface="+mn-cs"/>
              </a:rPr>
              <a:t> Intégrer la promotion de la santé et de la prévention comme une dimension prioritaire de la stratégie d’établissement.</a:t>
            </a:r>
          </a:p>
          <a:p>
            <a:pPr lvl="0"/>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-Objectif 2</a:t>
            </a:r>
            <a:r>
              <a:rPr lang="fr-FR" sz="1100" i="1" kern="1200" dirty="0" smtClean="0">
                <a:solidFill>
                  <a:schemeClr val="tx1"/>
                </a:solidFill>
                <a:latin typeface="+mn-lt"/>
                <a:ea typeface="+mn-ea"/>
                <a:cs typeface="+mn-cs"/>
              </a:rPr>
              <a:t> </a:t>
            </a:r>
            <a:r>
              <a:rPr lang="fr-FR" sz="1100" kern="1200" dirty="0" smtClean="0">
                <a:solidFill>
                  <a:schemeClr val="tx1"/>
                </a:solidFill>
                <a:latin typeface="+mn-lt"/>
                <a:ea typeface="+mn-ea"/>
                <a:cs typeface="+mn-cs"/>
              </a:rPr>
              <a:t>: </a:t>
            </a:r>
            <a:r>
              <a:rPr lang="fr-FR" sz="1100" i="1" kern="1200" dirty="0" smtClean="0">
                <a:solidFill>
                  <a:schemeClr val="tx1"/>
                </a:solidFill>
                <a:latin typeface="+mn-lt"/>
                <a:ea typeface="+mn-ea"/>
                <a:cs typeface="+mn-cs"/>
              </a:rPr>
              <a:t>Mettre en place une organisation support mobilisant une équipe ressource pour accompagner et opérationnaliser la démarche </a:t>
            </a:r>
            <a:r>
              <a:rPr lang="fr-FR" sz="1100" kern="1200" dirty="0" smtClean="0">
                <a:solidFill>
                  <a:schemeClr val="tx1"/>
                </a:solidFill>
                <a:latin typeface="+mn-lt"/>
                <a:ea typeface="+mn-ea"/>
                <a:cs typeface="+mn-cs"/>
              </a:rPr>
              <a:t>dans une logique de facilitateur et d’accélérateur des actions en matière de promotion de la santé et de prévention.</a:t>
            </a:r>
          </a:p>
          <a:p>
            <a:pPr lvl="0"/>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-Objectif 3</a:t>
            </a:r>
            <a:r>
              <a:rPr lang="fr-FR" sz="1100" i="1" kern="1200" dirty="0" smtClean="0">
                <a:solidFill>
                  <a:schemeClr val="tx1"/>
                </a:solidFill>
                <a:latin typeface="+mn-lt"/>
                <a:ea typeface="+mn-ea"/>
                <a:cs typeface="+mn-cs"/>
              </a:rPr>
              <a:t> </a:t>
            </a:r>
            <a:r>
              <a:rPr lang="fr-FR" sz="1100" kern="1200" dirty="0" smtClean="0">
                <a:solidFill>
                  <a:schemeClr val="tx1"/>
                </a:solidFill>
                <a:latin typeface="+mn-lt"/>
                <a:ea typeface="+mn-ea"/>
                <a:cs typeface="+mn-cs"/>
              </a:rPr>
              <a:t>: </a:t>
            </a:r>
            <a:r>
              <a:rPr lang="fr-FR" sz="1100" i="1" kern="1200" dirty="0" smtClean="0">
                <a:solidFill>
                  <a:schemeClr val="tx1"/>
                </a:solidFill>
                <a:latin typeface="+mn-lt"/>
                <a:ea typeface="+mn-ea"/>
                <a:cs typeface="+mn-cs"/>
              </a:rPr>
              <a:t>Coordonner des actions transversales </a:t>
            </a:r>
            <a:r>
              <a:rPr lang="fr-FR" sz="1100" kern="1200" dirty="0" smtClean="0">
                <a:solidFill>
                  <a:schemeClr val="tx1"/>
                </a:solidFill>
                <a:latin typeface="+mn-lt"/>
                <a:ea typeface="+mn-ea"/>
                <a:cs typeface="+mn-cs"/>
              </a:rPr>
              <a:t>impliquant le CHU dans son ensemble.</a:t>
            </a:r>
          </a:p>
          <a:p>
            <a:pPr lvl="0"/>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-Objectif 4 :</a:t>
            </a:r>
            <a:r>
              <a:rPr lang="fr-FR" sz="1100" i="1" kern="1200" dirty="0" smtClean="0">
                <a:solidFill>
                  <a:schemeClr val="tx1"/>
                </a:solidFill>
                <a:latin typeface="+mn-lt"/>
                <a:ea typeface="+mn-ea"/>
                <a:cs typeface="+mn-cs"/>
              </a:rPr>
              <a:t> Développer l’éducation pour la santé</a:t>
            </a:r>
            <a:r>
              <a:rPr lang="fr-FR" sz="1100" kern="1200" dirty="0" smtClean="0">
                <a:solidFill>
                  <a:schemeClr val="tx1"/>
                </a:solidFill>
                <a:latin typeface="+mn-lt"/>
                <a:ea typeface="+mn-ea"/>
                <a:cs typeface="+mn-cs"/>
              </a:rPr>
              <a:t>, principalement axée sur le renforcement des compétences psycho-sociales, en cohérence avec les thématiques définies dans le Projet Régional de Santé</a:t>
            </a:r>
            <a:r>
              <a:rPr lang="fr-FR" sz="1100" i="1" kern="1200" dirty="0" smtClean="0">
                <a:solidFill>
                  <a:schemeClr val="tx1"/>
                </a:solidFill>
                <a:latin typeface="+mn-lt"/>
                <a:ea typeface="+mn-ea"/>
                <a:cs typeface="+mn-cs"/>
              </a:rPr>
              <a:t> </a:t>
            </a:r>
          </a:p>
          <a:p>
            <a:pPr lvl="0"/>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-Objectif 5 : </a:t>
            </a:r>
            <a:r>
              <a:rPr lang="fr-FR" sz="1100" i="1" kern="1200" dirty="0" smtClean="0">
                <a:solidFill>
                  <a:schemeClr val="tx1"/>
                </a:solidFill>
                <a:latin typeface="+mn-lt"/>
                <a:ea typeface="+mn-ea"/>
                <a:cs typeface="+mn-cs"/>
              </a:rPr>
              <a:t>Intégrer une forte dimension partenariale</a:t>
            </a:r>
            <a:r>
              <a:rPr lang="fr-FR" sz="1100" kern="1200" dirty="0" smtClean="0">
                <a:solidFill>
                  <a:schemeClr val="tx1"/>
                </a:solidFill>
                <a:latin typeface="+mn-lt"/>
                <a:ea typeface="+mn-ea"/>
                <a:cs typeface="+mn-cs"/>
              </a:rPr>
              <a:t> dans le déploiement des interventions de promotion de la santé et de prévention </a:t>
            </a:r>
            <a:r>
              <a:rPr lang="fr-FR" sz="1100" i="1" kern="1200" dirty="0" smtClean="0">
                <a:solidFill>
                  <a:schemeClr val="tx1"/>
                </a:solidFill>
                <a:latin typeface="+mn-lt"/>
                <a:ea typeface="+mn-ea"/>
                <a:cs typeface="+mn-cs"/>
              </a:rPr>
              <a:t>intégrant la participation des patients et usagers</a:t>
            </a:r>
            <a:r>
              <a:rPr lang="fr-FR" sz="1100" kern="1200" dirty="0" smtClean="0">
                <a:solidFill>
                  <a:schemeClr val="tx1"/>
                </a:solidFill>
                <a:latin typeface="+mn-lt"/>
                <a:ea typeface="+mn-ea"/>
                <a:cs typeface="+mn-cs"/>
              </a:rPr>
              <a:t>.</a:t>
            </a:r>
            <a:endParaRPr lang="en-GB" sz="11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sz="1100" kern="1200" dirty="0" smtClean="0">
                <a:solidFill>
                  <a:schemeClr val="tx1"/>
                </a:solidFill>
                <a:latin typeface="+mn-lt"/>
                <a:ea typeface="+mn-ea"/>
                <a:cs typeface="+mn-cs"/>
              </a:rPr>
              <a:t>Le CHU de Nantes souhaite créer, au sein de l’unité PromES, une structure physique dédiée à la promotion de la santé au CHU et en particulier à l’éducation pour la santé : le centre PromES. </a:t>
            </a:r>
          </a:p>
          <a:p>
            <a:r>
              <a:rPr lang="fr-FR" sz="1100" kern="1200" dirty="0" smtClean="0">
                <a:solidFill>
                  <a:schemeClr val="tx1"/>
                </a:solidFill>
                <a:latin typeface="+mn-lt"/>
                <a:ea typeface="+mn-ea"/>
                <a:cs typeface="+mn-cs"/>
              </a:rPr>
              <a:t>Ses missions seront de :</a:t>
            </a:r>
            <a:endParaRPr lang="en-GB" sz="1100" kern="1200" dirty="0" smtClean="0">
              <a:solidFill>
                <a:schemeClr val="tx1"/>
              </a:solidFill>
              <a:latin typeface="+mn-lt"/>
              <a:ea typeface="+mn-ea"/>
              <a:cs typeface="+mn-cs"/>
            </a:endParaRPr>
          </a:p>
          <a:p>
            <a:pPr lvl="0"/>
            <a:endParaRPr lang="fr-FR" sz="11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latin typeface="+mn-lt"/>
                <a:ea typeface="+mn-ea"/>
                <a:cs typeface="+mn-cs"/>
              </a:rPr>
              <a:t>-Coordonner la mise en place d’interventions transversales de sensibilisation à  la prévention et la promotion de la santé au CHU.</a:t>
            </a:r>
            <a:endParaRPr lang="en-GB" sz="1100" kern="1200" dirty="0" smtClean="0">
              <a:solidFill>
                <a:schemeClr val="tx1"/>
              </a:solidFill>
              <a:latin typeface="+mn-lt"/>
              <a:ea typeface="+mn-ea"/>
              <a:cs typeface="+mn-cs"/>
            </a:endParaRPr>
          </a:p>
          <a:p>
            <a:pPr lvl="0"/>
            <a:endParaRPr lang="fr-FR"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-Soutenir les actions de promotion de la santé développées au sein des pôles et services et accompagner les projets. Le centre PromES sera une ressource d’appui pour les porteurs de projet de l’établissement. Il s’agirait de faciliter et d’accélérer l’émergence et la concrétisation des projets, par la mutualisation des ressources, le partage d’expériences et la valorisation des actions conduites.</a:t>
            </a:r>
            <a:endParaRPr lang="en-GB" sz="1100" kern="1200" dirty="0" smtClean="0">
              <a:solidFill>
                <a:schemeClr val="tx1"/>
              </a:solidFill>
              <a:latin typeface="+mn-lt"/>
              <a:ea typeface="+mn-ea"/>
              <a:cs typeface="+mn-cs"/>
            </a:endParaRPr>
          </a:p>
          <a:p>
            <a:r>
              <a:rPr lang="fr-FR" sz="11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latin typeface="+mn-lt"/>
                <a:ea typeface="+mn-ea"/>
                <a:cs typeface="+mn-cs"/>
              </a:rPr>
              <a:t>-Développer une offre de formation en éducation pour la santé en direction des professionnels de santé et futurs professionnels de santé. Ces formations communes, regroupant des professionnels des secteurs médical, paramédical et médico-social, leur permettra d’acquérir une culture partagée de la promotion de la santé. Ceci favorisera le travail en intersectorialité dans leur pratique future pour orienter l’action en promotion de la santé dans une perspective systémique permettant d’agir sur les différents déterminants </a:t>
            </a:r>
            <a:r>
              <a:rPr lang="fr-FR" sz="1100" kern="1200" smtClean="0">
                <a:solidFill>
                  <a:schemeClr val="tx1"/>
                </a:solidFill>
                <a:latin typeface="+mn-lt"/>
                <a:ea typeface="+mn-ea"/>
                <a:cs typeface="+mn-cs"/>
              </a:rPr>
              <a:t>de santé.</a:t>
            </a:r>
            <a:endParaRPr lang="en-GB" sz="1100" kern="1200" dirty="0" smtClean="0">
              <a:solidFill>
                <a:schemeClr val="tx1"/>
              </a:solidFill>
              <a:latin typeface="+mn-lt"/>
              <a:ea typeface="+mn-ea"/>
              <a:cs typeface="+mn-cs"/>
            </a:endParaRPr>
          </a:p>
          <a:p>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-Développer des programmes d’éducation pour la santé, à destination des différents publics (patients et leur entourage, personnel de l’hôpital, communauté du territoire d’implantation de l’hôpital) sur des thématiques variées et dans une approche de renforcement des compétences psycho-sociales. Le centre aura pour mission de créer et animer les programmes éducatifs. Il sera également responsable de leur évaluation (création d’une cohorte de patients pour le suivi des indicateurs).  </a:t>
            </a:r>
            <a:endParaRPr lang="en-GB" sz="1100" kern="1200" dirty="0" smtClean="0">
              <a:solidFill>
                <a:schemeClr val="tx1"/>
              </a:solidFill>
              <a:latin typeface="+mn-lt"/>
              <a:ea typeface="+mn-ea"/>
              <a:cs typeface="+mn-cs"/>
            </a:endParaRPr>
          </a:p>
          <a:p>
            <a:r>
              <a:rPr lang="fr-FR" sz="11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r>
              <a:rPr lang="fr-FR" sz="11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pPr lvl="0"/>
            <a:r>
              <a:rPr lang="fr-FR" sz="1100" kern="1200" dirty="0" smtClean="0">
                <a:solidFill>
                  <a:schemeClr val="tx1"/>
                </a:solidFill>
                <a:latin typeface="+mn-lt"/>
                <a:ea typeface="+mn-ea"/>
                <a:cs typeface="+mn-cs"/>
              </a:rPr>
              <a:t>-Intégrer dans ses activités l’enjeu fort du développement des partenariats internes et externes à l’établissement notamment</a:t>
            </a:r>
            <a:r>
              <a:rPr lang="fr-FR" sz="1100" kern="1200" baseline="0" dirty="0" smtClean="0">
                <a:solidFill>
                  <a:schemeClr val="tx1"/>
                </a:solidFill>
                <a:latin typeface="+mn-lt"/>
                <a:ea typeface="+mn-ea"/>
                <a:cs typeface="+mn-cs"/>
              </a:rPr>
              <a:t> dans la perspective GHT mais aussi avec les structures et acteurs ressources du territoire en promotion de la santé et les associations de patient. P</a:t>
            </a:r>
            <a:r>
              <a:rPr lang="fr-FR" sz="1100" kern="1200" dirty="0" smtClean="0">
                <a:solidFill>
                  <a:schemeClr val="tx1"/>
                </a:solidFill>
                <a:latin typeface="+mn-lt"/>
                <a:ea typeface="+mn-ea"/>
                <a:cs typeface="+mn-cs"/>
              </a:rPr>
              <a:t>romouvoir également la participation des patients et usagers en incarnant le partenariat avec les patients dans le fonctionnement et l’activité intrinsèque du centre</a:t>
            </a:r>
            <a:r>
              <a:rPr lang="fr-FR" sz="1100" kern="1200" baseline="0" dirty="0" smtClean="0">
                <a:solidFill>
                  <a:schemeClr val="tx1"/>
                </a:solidFill>
                <a:latin typeface="+mn-lt"/>
                <a:ea typeface="+mn-ea"/>
                <a:cs typeface="+mn-cs"/>
              </a:rPr>
              <a:t> et </a:t>
            </a:r>
            <a:r>
              <a:rPr lang="fr-FR" sz="1100" kern="1200" dirty="0" smtClean="0">
                <a:solidFill>
                  <a:schemeClr val="tx1"/>
                </a:solidFill>
                <a:latin typeface="+mn-lt"/>
                <a:ea typeface="+mn-ea"/>
                <a:cs typeface="+mn-cs"/>
              </a:rPr>
              <a:t>en accompagnant méthodologiquement l’intégration de</a:t>
            </a:r>
            <a:r>
              <a:rPr lang="fr-FR" sz="1100" kern="1200" baseline="0" dirty="0" smtClean="0">
                <a:solidFill>
                  <a:schemeClr val="tx1"/>
                </a:solidFill>
                <a:latin typeface="+mn-lt"/>
                <a:ea typeface="+mn-ea"/>
                <a:cs typeface="+mn-cs"/>
              </a:rPr>
              <a:t> l’expertise patient dans le</a:t>
            </a:r>
            <a:r>
              <a:rPr lang="fr-FR" sz="1100" kern="1200" dirty="0" smtClean="0">
                <a:solidFill>
                  <a:schemeClr val="tx1"/>
                </a:solidFill>
                <a:latin typeface="+mn-lt"/>
                <a:ea typeface="+mn-ea"/>
                <a:cs typeface="+mn-cs"/>
              </a:rPr>
              <a:t>s projets développés dans les services.</a:t>
            </a:r>
            <a:endParaRPr lang="en-GB" sz="1100" kern="1200" dirty="0" smtClean="0">
              <a:solidFill>
                <a:schemeClr val="tx1"/>
              </a:solidFill>
              <a:latin typeface="+mn-lt"/>
              <a:ea typeface="+mn-ea"/>
              <a:cs typeface="+mn-cs"/>
            </a:endParaRPr>
          </a:p>
          <a:p>
            <a:endParaRPr lang="en-GB" sz="1100"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Finalement, les</a:t>
            </a:r>
            <a:r>
              <a:rPr lang="fr-FR" baseline="0" dirty="0" smtClean="0"/>
              <a:t> ingrédients de notre démarche ont associé:</a:t>
            </a:r>
          </a:p>
          <a:p>
            <a:r>
              <a:rPr lang="fr-FR" baseline="0" dirty="0" smtClean="0"/>
              <a:t>-la rencontre de la motivation du service de santé publique</a:t>
            </a:r>
          </a:p>
          <a:p>
            <a:r>
              <a:rPr lang="fr-FR" baseline="0" dirty="0" smtClean="0"/>
              <a:t>-et du leadership politique et institutionnel incarné par le soutien de l’ARS et de la direction générale du CHU</a:t>
            </a:r>
          </a:p>
          <a:p>
            <a:r>
              <a:rPr lang="fr-FR" baseline="0" dirty="0" smtClean="0"/>
              <a:t>-une dynamique de structuration au CHU qui a permis d’établir les fondations de notre projet au plan stratégique et organisationnel</a:t>
            </a:r>
          </a:p>
          <a:p>
            <a:r>
              <a:rPr lang="fr-FR" baseline="0" dirty="0" smtClean="0"/>
              <a:t>-l’impulsion donnée par l’étape de diagnostic initial qui prouvé l’engagement du service de santé publique dans la démarche et a permis au comité HPS d’établir sa stratégie pour les trois années à venir.</a:t>
            </a:r>
          </a:p>
          <a:p>
            <a:r>
              <a:rPr lang="fr-FR" baseline="0" dirty="0" smtClean="0"/>
              <a:t>- Et on l’espère des moyens consacrés à travers l’appel à projet spécifique déployé par l’ARS auquel nous répondons actuellement.</a:t>
            </a:r>
          </a:p>
          <a:p>
            <a:endParaRPr lang="fr-FR" baseline="0" dirty="0" smtClean="0"/>
          </a:p>
          <a:p>
            <a:endParaRPr lang="en-GB" dirty="0"/>
          </a:p>
        </p:txBody>
      </p:sp>
      <p:sp>
        <p:nvSpPr>
          <p:cNvPr id="4" name="Espace réservé du numéro de diapositive 3"/>
          <p:cNvSpPr>
            <a:spLocks noGrp="1"/>
          </p:cNvSpPr>
          <p:nvPr>
            <p:ph type="sldNum" sz="quarter" idx="10"/>
          </p:nvPr>
        </p:nvSpPr>
        <p:spPr/>
        <p:txBody>
          <a:bodyPr/>
          <a:lstStyle/>
          <a:p>
            <a:fld id="{120654BB-4059-44D8-B59B-04685C5F3A0D}"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p>
            <a:fld id="{2DB693A0-C738-4A1E-8200-D4A71571490C}" type="datetime1">
              <a:rPr lang="en-GB" smtClean="0"/>
              <a:pPr/>
              <a:t>10/09/2019</a:t>
            </a:fld>
            <a:endParaRPr lang="en-GB"/>
          </a:p>
        </p:txBody>
      </p:sp>
      <p:sp>
        <p:nvSpPr>
          <p:cNvPr id="5" name="Espace réservé du pied de page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Espace réservé du numéro de diapositive 5"/>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426271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AEFC9D69-FFC7-4A77-AE2B-EE185071F523}" type="datetime1">
              <a:rPr lang="en-GB" smtClean="0"/>
              <a:pPr/>
              <a:t>10/09/2019</a:t>
            </a:fld>
            <a:endParaRPr lang="en-GB"/>
          </a:p>
        </p:txBody>
      </p:sp>
      <p:sp>
        <p:nvSpPr>
          <p:cNvPr id="5" name="Espace réservé du pied de page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Espace réservé du numéro de diapositive 5"/>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193442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EB02A40C-DCB2-46B6-A6D6-B71560F3CEFC}" type="datetime1">
              <a:rPr lang="en-GB" smtClean="0"/>
              <a:pPr/>
              <a:t>10/09/2019</a:t>
            </a:fld>
            <a:endParaRPr lang="en-GB"/>
          </a:p>
        </p:txBody>
      </p:sp>
      <p:sp>
        <p:nvSpPr>
          <p:cNvPr id="5" name="Espace réservé du pied de page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Espace réservé du numéro de diapositive 5"/>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298284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D78CE12-1B6E-4909-845A-A9E8489ED176}" type="datetime1">
              <a:rPr lang="en-GB" smtClean="0"/>
              <a:pPr/>
              <a:t>10/09/2019</a:t>
            </a:fld>
            <a:endParaRPr lang="en-GB"/>
          </a:p>
        </p:txBody>
      </p:sp>
      <p:sp>
        <p:nvSpPr>
          <p:cNvPr id="5" name="Footer Placeholder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Slide Number Placeholder 5"/>
          <p:cNvSpPr>
            <a:spLocks noGrp="1"/>
          </p:cNvSpPr>
          <p:nvPr>
            <p:ph type="sldNum" sz="quarter" idx="12"/>
          </p:nvPr>
        </p:nvSpPr>
        <p:spPr/>
        <p:txBody>
          <a:bodyPr/>
          <a:lstStyle/>
          <a:p>
            <a:fld id="{9FCEF21D-0A30-4A02-B170-90289B4A25AD}" type="slidenum">
              <a:rPr lang="en-GB" smtClean="0"/>
              <a:pPr/>
              <a:t>‹N°›</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F06B824-C98E-4BF0-AA05-8D118ED233C5}" type="datetime1">
              <a:rPr lang="en-GB" smtClean="0"/>
              <a:pPr/>
              <a:t>10/09/2019</a:t>
            </a:fld>
            <a:endParaRPr lang="en-GB"/>
          </a:p>
        </p:txBody>
      </p:sp>
      <p:sp>
        <p:nvSpPr>
          <p:cNvPr id="5" name="Footer Placeholder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Slide Number Placeholder 5"/>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680BDA5-E1A6-4075-825F-1CDA23753DDE}" type="datetime1">
              <a:rPr lang="en-GB" smtClean="0"/>
              <a:pPr/>
              <a:t>10/09/2019</a:t>
            </a:fld>
            <a:endParaRPr lang="en-GB"/>
          </a:p>
        </p:txBody>
      </p:sp>
      <p:sp>
        <p:nvSpPr>
          <p:cNvPr id="5" name="Footer Placeholder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Slide Number Placeholder 5"/>
          <p:cNvSpPr>
            <a:spLocks noGrp="1"/>
          </p:cNvSpPr>
          <p:nvPr>
            <p:ph type="sldNum" sz="quarter" idx="12"/>
          </p:nvPr>
        </p:nvSpPr>
        <p:spPr/>
        <p:txBody>
          <a:bodyPr/>
          <a:lstStyle/>
          <a:p>
            <a:fld id="{9FCEF21D-0A30-4A02-B170-90289B4A25AD}" type="slidenum">
              <a:rPr lang="en-GB" smtClean="0"/>
              <a:pPr/>
              <a:t>‹N°›</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709890D-E004-436A-A5BD-5FFF2B33AD60}" type="datetime1">
              <a:rPr lang="en-GB" smtClean="0"/>
              <a:pPr/>
              <a:t>10/09/2019</a:t>
            </a:fld>
            <a:endParaRPr lang="en-GB"/>
          </a:p>
        </p:txBody>
      </p:sp>
      <p:sp>
        <p:nvSpPr>
          <p:cNvPr id="6" name="Footer Placeholder 5"/>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7" name="Slide Number Placeholder 6"/>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BDDBCA-22B9-4EB8-B495-953B5491CD92}" type="datetime1">
              <a:rPr lang="en-GB" smtClean="0"/>
              <a:pPr/>
              <a:t>10/09/2019</a:t>
            </a:fld>
            <a:endParaRPr lang="en-GB"/>
          </a:p>
        </p:txBody>
      </p:sp>
      <p:sp>
        <p:nvSpPr>
          <p:cNvPr id="8" name="Footer Placeholder 7"/>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9" name="Slide Number Placeholder 8"/>
          <p:cNvSpPr>
            <a:spLocks noGrp="1"/>
          </p:cNvSpPr>
          <p:nvPr>
            <p:ph type="sldNum" sz="quarter" idx="12"/>
          </p:nvPr>
        </p:nvSpPr>
        <p:spPr/>
        <p:txBody>
          <a:bodyPr/>
          <a:lstStyle/>
          <a:p>
            <a:fld id="{9FCEF21D-0A30-4A02-B170-90289B4A25AD}" type="slidenum">
              <a:rPr lang="en-GB" smtClean="0"/>
              <a:pPr/>
              <a:t>‹N°›</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235E38B-1745-4E3A-AB07-A58D7ED5CECC}" type="datetime1">
              <a:rPr lang="en-GB" smtClean="0"/>
              <a:pPr/>
              <a:t>10/09/2019</a:t>
            </a:fld>
            <a:endParaRPr lang="en-GB"/>
          </a:p>
        </p:txBody>
      </p:sp>
      <p:sp>
        <p:nvSpPr>
          <p:cNvPr id="4" name="Footer Placeholder 3"/>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5" name="Slide Number Placeholder 4"/>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6E50-7EB9-4127-9A02-6C96E9A1CF54}" type="datetime1">
              <a:rPr lang="en-GB" smtClean="0"/>
              <a:pPr/>
              <a:t>10/09/2019</a:t>
            </a:fld>
            <a:endParaRPr lang="en-GB"/>
          </a:p>
        </p:txBody>
      </p:sp>
      <p:sp>
        <p:nvSpPr>
          <p:cNvPr id="3" name="Footer Placeholder 2"/>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4" name="Slide Number Placeholder 3"/>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CCD32C4-07A1-4063-8F1F-0ECDA373E406}" type="datetime1">
              <a:rPr lang="en-GB" smtClean="0"/>
              <a:pPr/>
              <a:t>10/09/2019</a:t>
            </a:fld>
            <a:endParaRPr lang="en-GB"/>
          </a:p>
        </p:txBody>
      </p:sp>
      <p:sp>
        <p:nvSpPr>
          <p:cNvPr id="6" name="Footer Placeholder 5"/>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7" name="Slide Number Placeholder 6"/>
          <p:cNvSpPr>
            <a:spLocks noGrp="1"/>
          </p:cNvSpPr>
          <p:nvPr>
            <p:ph type="sldNum" sz="quarter" idx="12"/>
          </p:nvPr>
        </p:nvSpPr>
        <p:spPr/>
        <p:txBody>
          <a:bodyPr/>
          <a:lstStyle/>
          <a:p>
            <a:fld id="{9FCEF21D-0A30-4A02-B170-90289B4A25AD}" type="slidenum">
              <a:rPr lang="en-GB" smtClean="0"/>
              <a:pPr/>
              <a:t>‹N°›</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35F52127-B4B6-43C3-BCE3-894053680123}" type="datetime1">
              <a:rPr lang="en-GB" smtClean="0"/>
              <a:pPr/>
              <a:t>10/09/2019</a:t>
            </a:fld>
            <a:endParaRPr lang="en-GB"/>
          </a:p>
        </p:txBody>
      </p:sp>
      <p:sp>
        <p:nvSpPr>
          <p:cNvPr id="5" name="Espace réservé du pied de page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Espace réservé du numéro de diapositive 5"/>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3328809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626C25-23D9-48D6-AE93-1295ABAD4A55}" type="datetime1">
              <a:rPr lang="en-GB" smtClean="0"/>
              <a:pPr/>
              <a:t>10/09/2019</a:t>
            </a:fld>
            <a:endParaRPr lang="en-GB"/>
          </a:p>
        </p:txBody>
      </p:sp>
      <p:sp>
        <p:nvSpPr>
          <p:cNvPr id="6" name="Footer Placeholder 5"/>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7" name="Slide Number Placeholder 6"/>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7DACB4F-9B1E-4AFE-A9B4-88FB39E6BFB9}" type="datetime1">
              <a:rPr lang="en-GB" smtClean="0"/>
              <a:pPr/>
              <a:t>10/09/2019</a:t>
            </a:fld>
            <a:endParaRPr lang="en-GB"/>
          </a:p>
        </p:txBody>
      </p:sp>
      <p:sp>
        <p:nvSpPr>
          <p:cNvPr id="5" name="Footer Placeholder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Slide Number Placeholder 5"/>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6A23DF5-EC3C-4AAB-B1C0-BE16A9124F04}" type="datetime1">
              <a:rPr lang="en-GB" smtClean="0"/>
              <a:pPr/>
              <a:t>10/09/2019</a:t>
            </a:fld>
            <a:endParaRPr lang="en-GB"/>
          </a:p>
        </p:txBody>
      </p:sp>
      <p:sp>
        <p:nvSpPr>
          <p:cNvPr id="5" name="Footer Placeholder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Slide Number Placeholder 5"/>
          <p:cNvSpPr>
            <a:spLocks noGrp="1"/>
          </p:cNvSpPr>
          <p:nvPr>
            <p:ph type="sldNum" sz="quarter" idx="12"/>
          </p:nvPr>
        </p:nvSpPr>
        <p:spPr/>
        <p:txBody>
          <a:bodyPr/>
          <a:lstStyle/>
          <a:p>
            <a:fld id="{9FCEF21D-0A30-4A02-B170-90289B4A25AD}"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D6392C3-60FF-40B1-B1DE-E70CC2C54F13}" type="datetime1">
              <a:rPr lang="en-GB" smtClean="0"/>
              <a:pPr/>
              <a:t>10/09/2019</a:t>
            </a:fld>
            <a:endParaRPr lang="en-GB"/>
          </a:p>
        </p:txBody>
      </p:sp>
      <p:sp>
        <p:nvSpPr>
          <p:cNvPr id="5" name="Espace réservé du pied de page 4"/>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6" name="Espace réservé du numéro de diapositive 5"/>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180804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0847D868-6275-4E95-AF72-6144E2911D4E}" type="datetime1">
              <a:rPr lang="en-GB" smtClean="0"/>
              <a:pPr/>
              <a:t>10/09/2019</a:t>
            </a:fld>
            <a:endParaRPr lang="en-GB"/>
          </a:p>
        </p:txBody>
      </p:sp>
      <p:sp>
        <p:nvSpPr>
          <p:cNvPr id="6" name="Espace réservé du pied de page 5"/>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7" name="Espace réservé du numéro de diapositive 6"/>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393473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9CD9A941-D00D-4EC5-AE71-94F14624059A}" type="datetime1">
              <a:rPr lang="en-GB" smtClean="0"/>
              <a:pPr/>
              <a:t>10/09/2019</a:t>
            </a:fld>
            <a:endParaRPr lang="en-GB"/>
          </a:p>
        </p:txBody>
      </p:sp>
      <p:sp>
        <p:nvSpPr>
          <p:cNvPr id="8" name="Espace réservé du pied de page 7"/>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9" name="Espace réservé du numéro de diapositive 8"/>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95206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FB550B48-D0BA-48EB-A81F-0F4C67D02B9B}" type="datetime1">
              <a:rPr lang="en-GB" smtClean="0"/>
              <a:pPr/>
              <a:t>10/09/2019</a:t>
            </a:fld>
            <a:endParaRPr lang="en-GB"/>
          </a:p>
        </p:txBody>
      </p:sp>
      <p:sp>
        <p:nvSpPr>
          <p:cNvPr id="4" name="Espace réservé du pied de page 3"/>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5" name="Espace réservé du numéro de diapositive 4"/>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268233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2BA4E6-5D78-4A03-9561-3C5337637551}" type="datetime1">
              <a:rPr lang="en-GB" smtClean="0"/>
              <a:pPr/>
              <a:t>10/09/2019</a:t>
            </a:fld>
            <a:endParaRPr lang="en-GB"/>
          </a:p>
        </p:txBody>
      </p:sp>
      <p:sp>
        <p:nvSpPr>
          <p:cNvPr id="3" name="Espace réservé du pied de page 2"/>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4" name="Espace réservé du numéro de diapositive 3"/>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97225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1F7CD8-1B65-4350-87C4-49591BCFE3B4}" type="datetime1">
              <a:rPr lang="en-GB" smtClean="0"/>
              <a:pPr/>
              <a:t>10/09/2019</a:t>
            </a:fld>
            <a:endParaRPr lang="en-GB"/>
          </a:p>
        </p:txBody>
      </p:sp>
      <p:sp>
        <p:nvSpPr>
          <p:cNvPr id="6" name="Espace réservé du pied de page 5"/>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7" name="Espace réservé du numéro de diapositive 6"/>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310309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B1DE8E-3D94-4D27-983F-9D2B7EC3D563}" type="datetime1">
              <a:rPr lang="en-GB" smtClean="0"/>
              <a:pPr/>
              <a:t>10/09/2019</a:t>
            </a:fld>
            <a:endParaRPr lang="en-GB"/>
          </a:p>
        </p:txBody>
      </p:sp>
      <p:sp>
        <p:nvSpPr>
          <p:cNvPr id="6" name="Espace réservé du pied de page 5"/>
          <p:cNvSpPr>
            <a:spLocks noGrp="1"/>
          </p:cNvSpPr>
          <p:nvPr>
            <p:ph type="ftr" sz="quarter" idx="11"/>
          </p:nvPr>
        </p:nvSpPr>
        <p:spPr/>
        <p:txBody>
          <a:bodyPr/>
          <a:lstStyle/>
          <a:p>
            <a:r>
              <a:rPr lang="fr-FR" smtClean="0"/>
              <a:t>Etat des lieux de la promotion de la santé au CHU de Nantes - 1er colloque LSPS - 10 Septembre 2019</a:t>
            </a:r>
            <a:endParaRPr lang="en-GB"/>
          </a:p>
        </p:txBody>
      </p:sp>
      <p:sp>
        <p:nvSpPr>
          <p:cNvPr id="7" name="Espace réservé du numéro de diapositive 6"/>
          <p:cNvSpPr>
            <a:spLocks noGrp="1"/>
          </p:cNvSpPr>
          <p:nvPr>
            <p:ph type="sldNum" sz="quarter" idx="12"/>
          </p:nvPr>
        </p:nvSpPr>
        <p:spPr/>
        <p:txBody>
          <a:body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303126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8B980-A617-4092-9A4F-B76E95A8D831}" type="datetime1">
              <a:rPr lang="en-GB" smtClean="0"/>
              <a:pPr/>
              <a:t>10/09/2019</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Etat des lieux de la promotion de la santé au CHU de Nantes - 1er colloque LSPS - 10 Septembre 2019</a:t>
            </a: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EF21D-0A30-4A02-B170-90289B4A25AD}" type="slidenum">
              <a:rPr lang="en-GB" smtClean="0"/>
              <a:pPr/>
              <a:t>‹N°›</a:t>
            </a:fld>
            <a:endParaRPr lang="en-GB"/>
          </a:p>
        </p:txBody>
      </p:sp>
    </p:spTree>
    <p:extLst>
      <p:ext uri="{BB962C8B-B14F-4D97-AF65-F5344CB8AC3E}">
        <p14:creationId xmlns="" xmlns:p14="http://schemas.microsoft.com/office/powerpoint/2010/main" val="588202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D8F843B-BB1B-4D99-A3A2-9986988743AC}" type="datetime1">
              <a:rPr lang="en-GB" smtClean="0"/>
              <a:pPr/>
              <a:t>10/09/2019</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fr-FR" smtClean="0"/>
              <a:t>Etat des lieux de la promotion de la santé au CHU de Nantes - 1er colloque LSPS - 10 Septembre 2019</a:t>
            </a:r>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FCEF21D-0A30-4A02-B170-90289B4A25AD}"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742951"/>
            <a:ext cx="7772400" cy="1470025"/>
          </a:xfrm>
        </p:spPr>
        <p:txBody>
          <a:bodyPr>
            <a:noAutofit/>
          </a:bodyPr>
          <a:lstStyle/>
          <a:p>
            <a:r>
              <a:rPr lang="fr-FR" sz="3600" b="1" dirty="0" smtClean="0">
                <a:solidFill>
                  <a:schemeClr val="tx2"/>
                </a:solidFill>
              </a:rPr>
              <a:t>ÉTAT DES LIEUX DE LA PROMOTION</a:t>
            </a:r>
            <a:br>
              <a:rPr lang="fr-FR" sz="3600" b="1" dirty="0" smtClean="0">
                <a:solidFill>
                  <a:schemeClr val="tx2"/>
                </a:solidFill>
              </a:rPr>
            </a:br>
            <a:r>
              <a:rPr lang="fr-FR" sz="3600" b="1" dirty="0" smtClean="0">
                <a:solidFill>
                  <a:schemeClr val="tx2"/>
                </a:solidFill>
              </a:rPr>
              <a:t>DE LA SANTÉ AU CHU DE NANTES :</a:t>
            </a:r>
            <a:br>
              <a:rPr lang="fr-FR" sz="3600" b="1" dirty="0" smtClean="0">
                <a:solidFill>
                  <a:schemeClr val="tx2"/>
                </a:solidFill>
              </a:rPr>
            </a:br>
            <a:r>
              <a:rPr lang="fr-FR" sz="3600" b="1" dirty="0" smtClean="0">
                <a:solidFill>
                  <a:schemeClr val="tx2"/>
                </a:solidFill>
              </a:rPr>
              <a:t>e</a:t>
            </a:r>
            <a:r>
              <a:rPr lang="en-GB" sz="3600" b="1" dirty="0" err="1" smtClean="0">
                <a:solidFill>
                  <a:schemeClr val="tx2"/>
                </a:solidFill>
              </a:rPr>
              <a:t>xemple</a:t>
            </a:r>
            <a:r>
              <a:rPr lang="en-GB" sz="3600" b="1" dirty="0" smtClean="0">
                <a:solidFill>
                  <a:schemeClr val="tx2"/>
                </a:solidFill>
              </a:rPr>
              <a:t> </a:t>
            </a:r>
            <a:r>
              <a:rPr lang="en-GB" sz="3600" b="1" dirty="0" err="1" smtClean="0">
                <a:solidFill>
                  <a:schemeClr val="tx2"/>
                </a:solidFill>
              </a:rPr>
              <a:t>d’une</a:t>
            </a:r>
            <a:r>
              <a:rPr lang="en-GB" sz="3600" b="1" dirty="0" smtClean="0">
                <a:solidFill>
                  <a:schemeClr val="tx2"/>
                </a:solidFill>
              </a:rPr>
              <a:t> </a:t>
            </a:r>
            <a:r>
              <a:rPr lang="en-GB" sz="3600" b="1" dirty="0" err="1" smtClean="0">
                <a:solidFill>
                  <a:schemeClr val="tx2"/>
                </a:solidFill>
              </a:rPr>
              <a:t>démarche</a:t>
            </a:r>
            <a:r>
              <a:rPr lang="en-GB" sz="3600" b="1" dirty="0" smtClean="0">
                <a:solidFill>
                  <a:schemeClr val="tx2"/>
                </a:solidFill>
              </a:rPr>
              <a:t> </a:t>
            </a:r>
            <a:r>
              <a:rPr lang="en-GB" sz="3600" b="1" dirty="0" err="1" smtClean="0">
                <a:solidFill>
                  <a:schemeClr val="tx2"/>
                </a:solidFill>
              </a:rPr>
              <a:t>diagnostique</a:t>
            </a:r>
            <a:endParaRPr lang="en-GB" sz="3600" b="1" dirty="0">
              <a:solidFill>
                <a:schemeClr val="tx2"/>
              </a:solidFill>
            </a:endParaRPr>
          </a:p>
        </p:txBody>
      </p:sp>
      <p:sp>
        <p:nvSpPr>
          <p:cNvPr id="3" name="Sous-titre 2"/>
          <p:cNvSpPr>
            <a:spLocks noGrp="1"/>
          </p:cNvSpPr>
          <p:nvPr>
            <p:ph type="subTitle" idx="1"/>
          </p:nvPr>
        </p:nvSpPr>
        <p:spPr>
          <a:xfrm>
            <a:off x="989348" y="3634953"/>
            <a:ext cx="7160840" cy="1752600"/>
          </a:xfrm>
        </p:spPr>
        <p:txBody>
          <a:bodyPr>
            <a:normAutofit/>
          </a:bodyPr>
          <a:lstStyle/>
          <a:p>
            <a:r>
              <a:rPr lang="fr-FR" sz="2400" b="1" dirty="0">
                <a:solidFill>
                  <a:schemeClr val="accent6">
                    <a:lumMod val="75000"/>
                  </a:schemeClr>
                </a:solidFill>
              </a:rPr>
              <a:t>Lucie </a:t>
            </a:r>
            <a:r>
              <a:rPr lang="fr-FR" sz="2400" b="1" dirty="0" smtClean="0">
                <a:solidFill>
                  <a:schemeClr val="accent6">
                    <a:lumMod val="75000"/>
                  </a:schemeClr>
                </a:solidFill>
              </a:rPr>
              <a:t>Malloggi, Anne Le </a:t>
            </a:r>
            <a:r>
              <a:rPr lang="fr-FR" sz="2400" b="1" dirty="0" err="1" smtClean="0">
                <a:solidFill>
                  <a:schemeClr val="accent6">
                    <a:lumMod val="75000"/>
                  </a:schemeClr>
                </a:solidFill>
              </a:rPr>
              <a:t>Rhun</a:t>
            </a:r>
            <a:r>
              <a:rPr lang="fr-FR" sz="2400" b="1" dirty="0" smtClean="0">
                <a:solidFill>
                  <a:schemeClr val="accent6">
                    <a:lumMod val="75000"/>
                  </a:schemeClr>
                </a:solidFill>
              </a:rPr>
              <a:t>, </a:t>
            </a:r>
            <a:r>
              <a:rPr lang="fr-FR" sz="2400" b="1" dirty="0">
                <a:solidFill>
                  <a:schemeClr val="accent6">
                    <a:lumMod val="75000"/>
                  </a:schemeClr>
                </a:solidFill>
              </a:rPr>
              <a:t>Leïla Moret</a:t>
            </a:r>
            <a:endParaRPr lang="en-GB" sz="2400" b="1" dirty="0" smtClean="0">
              <a:solidFill>
                <a:schemeClr val="accent6">
                  <a:lumMod val="75000"/>
                </a:schemeClr>
              </a:solidFill>
            </a:endParaRPr>
          </a:p>
          <a:p>
            <a:endParaRPr lang="en-GB" sz="1200" b="1" dirty="0" smtClean="0"/>
          </a:p>
          <a:p>
            <a:r>
              <a:rPr lang="fr-FR" sz="2000" b="1" dirty="0" smtClean="0">
                <a:solidFill>
                  <a:schemeClr val="accent6">
                    <a:lumMod val="50000"/>
                  </a:schemeClr>
                </a:solidFill>
              </a:rPr>
              <a:t>Unité PromES, Service d’évaluation médicale et d’épidémiologie (SEME) - PHU11 - CHU de Nantes</a:t>
            </a:r>
            <a:endParaRPr lang="en-GB" sz="2000" dirty="0">
              <a:solidFill>
                <a:schemeClr val="accent6">
                  <a:lumMod val="50000"/>
                </a:schemeClr>
              </a:solidFill>
            </a:endParaRPr>
          </a:p>
        </p:txBody>
      </p:sp>
      <p:pic>
        <p:nvPicPr>
          <p:cNvPr id="4" name="Imag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5389496"/>
            <a:ext cx="9144000" cy="1468504"/>
          </a:xfrm>
          <a:prstGeom prst="rect">
            <a:avLst/>
          </a:prstGeom>
        </p:spPr>
      </p:pic>
      <p:pic>
        <p:nvPicPr>
          <p:cNvPr id="6" name="Imag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9512" y="136932"/>
            <a:ext cx="1350361" cy="918037"/>
          </a:xfrm>
          <a:prstGeom prst="rect">
            <a:avLst/>
          </a:prstGeom>
        </p:spPr>
      </p:pic>
      <p:sp>
        <p:nvSpPr>
          <p:cNvPr id="7" name="ZoneTexte 6"/>
          <p:cNvSpPr txBox="1"/>
          <p:nvPr/>
        </p:nvSpPr>
        <p:spPr>
          <a:xfrm>
            <a:off x="1637377" y="170409"/>
            <a:ext cx="7506623" cy="646331"/>
          </a:xfrm>
          <a:prstGeom prst="rect">
            <a:avLst/>
          </a:prstGeom>
          <a:noFill/>
        </p:spPr>
        <p:txBody>
          <a:bodyPr wrap="square" rtlCol="0">
            <a:spAutoFit/>
          </a:bodyPr>
          <a:lstStyle/>
          <a:p>
            <a:pPr algn="ctr"/>
            <a:r>
              <a:rPr lang="en-GB" i="1" dirty="0">
                <a:solidFill>
                  <a:srgbClr val="D26D08"/>
                </a:solidFill>
              </a:rPr>
              <a:t>1</a:t>
            </a:r>
            <a:r>
              <a:rPr lang="en-GB" i="1" baseline="30000" dirty="0">
                <a:solidFill>
                  <a:srgbClr val="D26D08"/>
                </a:solidFill>
              </a:rPr>
              <a:t>er</a:t>
            </a:r>
            <a:r>
              <a:rPr lang="en-GB" i="1" dirty="0">
                <a:solidFill>
                  <a:srgbClr val="D26D08"/>
                </a:solidFill>
              </a:rPr>
              <a:t> </a:t>
            </a:r>
            <a:r>
              <a:rPr lang="en-GB" i="1" dirty="0" err="1">
                <a:solidFill>
                  <a:srgbClr val="D26D08"/>
                </a:solidFill>
              </a:rPr>
              <a:t>colloque</a:t>
            </a:r>
            <a:r>
              <a:rPr lang="en-GB" i="1" dirty="0">
                <a:solidFill>
                  <a:srgbClr val="D26D08"/>
                </a:solidFill>
              </a:rPr>
              <a:t> </a:t>
            </a:r>
            <a:r>
              <a:rPr lang="en-GB" i="1" dirty="0" smtClean="0">
                <a:solidFill>
                  <a:srgbClr val="D26D08"/>
                </a:solidFill>
              </a:rPr>
              <a:t>Lieu </a:t>
            </a:r>
            <a:r>
              <a:rPr lang="en-GB" i="1" dirty="0">
                <a:solidFill>
                  <a:srgbClr val="D26D08"/>
                </a:solidFill>
              </a:rPr>
              <a:t>de </a:t>
            </a:r>
            <a:r>
              <a:rPr lang="en-GB" i="1" dirty="0" smtClean="0">
                <a:solidFill>
                  <a:srgbClr val="D26D08"/>
                </a:solidFill>
              </a:rPr>
              <a:t>Santé </a:t>
            </a:r>
            <a:r>
              <a:rPr lang="en-GB" i="1" dirty="0" err="1">
                <a:solidFill>
                  <a:srgbClr val="D26D08"/>
                </a:solidFill>
              </a:rPr>
              <a:t>P</a:t>
            </a:r>
            <a:r>
              <a:rPr lang="en-GB" i="1" dirty="0" err="1" smtClean="0">
                <a:solidFill>
                  <a:srgbClr val="D26D08"/>
                </a:solidFill>
              </a:rPr>
              <a:t>romoteur</a:t>
            </a:r>
            <a:r>
              <a:rPr lang="en-GB" i="1" dirty="0" smtClean="0">
                <a:solidFill>
                  <a:srgbClr val="D26D08"/>
                </a:solidFill>
              </a:rPr>
              <a:t> </a:t>
            </a:r>
            <a:r>
              <a:rPr lang="en-GB" i="1" dirty="0">
                <a:solidFill>
                  <a:srgbClr val="D26D08"/>
                </a:solidFill>
              </a:rPr>
              <a:t>de S</a:t>
            </a:r>
            <a:r>
              <a:rPr lang="en-GB" i="1" dirty="0" smtClean="0">
                <a:solidFill>
                  <a:srgbClr val="D26D08"/>
                </a:solidFill>
              </a:rPr>
              <a:t>anté</a:t>
            </a:r>
          </a:p>
          <a:p>
            <a:pPr algn="ctr"/>
            <a:r>
              <a:rPr lang="fr-FR" i="1" dirty="0" smtClean="0">
                <a:solidFill>
                  <a:srgbClr val="D26D08"/>
                </a:solidFill>
              </a:rPr>
              <a:t>9 </a:t>
            </a:r>
            <a:r>
              <a:rPr lang="fr-FR" i="1" dirty="0">
                <a:solidFill>
                  <a:srgbClr val="D26D08"/>
                </a:solidFill>
              </a:rPr>
              <a:t>&amp; 10 Septembre - </a:t>
            </a:r>
            <a:r>
              <a:rPr lang="fr-FR" i="1" dirty="0" smtClean="0">
                <a:solidFill>
                  <a:srgbClr val="D26D08"/>
                </a:solidFill>
              </a:rPr>
              <a:t>Bordeaux</a:t>
            </a:r>
            <a:endParaRPr lang="en-GB" i="1" dirty="0">
              <a:solidFill>
                <a:srgbClr val="D26D08"/>
              </a:solidFill>
            </a:endParaRPr>
          </a:p>
        </p:txBody>
      </p:sp>
    </p:spTree>
    <p:extLst>
      <p:ext uri="{BB962C8B-B14F-4D97-AF65-F5344CB8AC3E}">
        <p14:creationId xmlns="" xmlns:p14="http://schemas.microsoft.com/office/powerpoint/2010/main" val="304290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2" y="347472"/>
            <a:ext cx="3312367" cy="1888584"/>
            <a:chOff x="539553" y="1612424"/>
            <a:chExt cx="4896544" cy="2544049"/>
          </a:xfrm>
        </p:grpSpPr>
        <p:sp>
          <p:nvSpPr>
            <p:cNvPr id="5" name="Croix 4"/>
            <p:cNvSpPr/>
            <p:nvPr/>
          </p:nvSpPr>
          <p:spPr>
            <a:xfrm>
              <a:off x="539553" y="2144652"/>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e 7"/>
            <p:cNvGrpSpPr/>
            <p:nvPr/>
          </p:nvGrpSpPr>
          <p:grpSpPr>
            <a:xfrm>
              <a:off x="1300640" y="1685263"/>
              <a:ext cx="1789312" cy="1465299"/>
              <a:chOff x="2541014" y="2063271"/>
              <a:chExt cx="3140240" cy="2732060"/>
            </a:xfrm>
          </p:grpSpPr>
          <p:sp>
            <p:nvSpPr>
              <p:cNvPr id="9" name="Croix 8"/>
              <p:cNvSpPr/>
              <p:nvPr/>
            </p:nvSpPr>
            <p:spPr>
              <a:xfrm>
                <a:off x="3878052" y="2919804"/>
                <a:ext cx="1803202" cy="1875527"/>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sp>
            <p:nvSpPr>
              <p:cNvPr id="12" name="Croix 11"/>
              <p:cNvSpPr/>
              <p:nvPr/>
            </p:nvSpPr>
            <p:spPr>
              <a:xfrm>
                <a:off x="2541014" y="2063271"/>
                <a:ext cx="1803201" cy="1875525"/>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Croix 17"/>
            <p:cNvSpPr/>
            <p:nvPr/>
          </p:nvSpPr>
          <p:spPr>
            <a:xfrm>
              <a:off x="1300640" y="2664465"/>
              <a:ext cx="1027466" cy="100591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e 19"/>
            <p:cNvGrpSpPr/>
            <p:nvPr/>
          </p:nvGrpSpPr>
          <p:grpSpPr>
            <a:xfrm>
              <a:off x="3336814" y="1612424"/>
              <a:ext cx="2099283" cy="1286660"/>
              <a:chOff x="6114497" y="1927462"/>
              <a:chExt cx="3684240" cy="2398987"/>
            </a:xfrm>
          </p:grpSpPr>
          <p:sp>
            <p:nvSpPr>
              <p:cNvPr id="21" name="Croix 20"/>
              <p:cNvSpPr/>
              <p:nvPr/>
            </p:nvSpPr>
            <p:spPr>
              <a:xfrm>
                <a:off x="6114497" y="2450922"/>
                <a:ext cx="1803202" cy="1875527"/>
              </a:xfrm>
              <a:prstGeom prst="plus">
                <a:avLst/>
              </a:prstGeom>
              <a:solidFill>
                <a:schemeClr val="bg1"/>
              </a:solidFill>
              <a:ln w="28575">
                <a:solidFill>
                  <a:srgbClr val="61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200947" y="1927462"/>
                <a:ext cx="2597790" cy="1159525"/>
              </a:xfrm>
              <a:prstGeom prst="rect">
                <a:avLst/>
              </a:prstGeom>
            </p:spPr>
            <p:txBody>
              <a:bodyPr wrap="square">
                <a:spAutoFit/>
              </a:bodyPr>
              <a:lstStyle/>
              <a:p>
                <a:pPr algn="ctr"/>
                <a:r>
                  <a:rPr lang="fr-FR" sz="1200" b="1" dirty="0" smtClean="0">
                    <a:solidFill>
                      <a:srgbClr val="619FAD"/>
                    </a:solidFill>
                    <a:latin typeface="Calibri" panose="020F0502020204030204" pitchFamily="34" charset="0"/>
                    <a:cs typeface="Calibri" panose="020F0502020204030204" pitchFamily="34" charset="0"/>
                  </a:rPr>
                  <a:t>Des moyens dédiés</a:t>
                </a:r>
                <a:endParaRPr lang="en-GB" sz="1200" b="1" dirty="0">
                  <a:solidFill>
                    <a:srgbClr val="619FAD"/>
                  </a:solidFill>
                  <a:latin typeface="Calibri" panose="020F0502020204030204" pitchFamily="34" charset="0"/>
                  <a:cs typeface="Calibri" panose="020F0502020204030204" pitchFamily="34" charset="0"/>
                </a:endParaRPr>
              </a:p>
            </p:txBody>
          </p:sp>
        </p:grpSp>
        <p:sp>
          <p:nvSpPr>
            <p:cNvPr id="25" name="Croix 24"/>
            <p:cNvSpPr/>
            <p:nvPr/>
          </p:nvSpPr>
          <p:spPr>
            <a:xfrm>
              <a:off x="2822811" y="2647607"/>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roix 30"/>
            <p:cNvSpPr/>
            <p:nvPr/>
          </p:nvSpPr>
          <p:spPr>
            <a:xfrm>
              <a:off x="2065625" y="3150562"/>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Espace réservé du numéro de diapositive 5"/>
          <p:cNvSpPr>
            <a:spLocks noGrp="1"/>
          </p:cNvSpPr>
          <p:nvPr>
            <p:ph type="sldNum" sz="quarter" idx="12"/>
          </p:nvPr>
        </p:nvSpPr>
        <p:spPr/>
        <p:txBody>
          <a:bodyPr/>
          <a:lstStyle/>
          <a:p>
            <a:pPr marL="0" lvl="1" algn="r"/>
            <a:fld id="{9FCEF21D-0A30-4A02-B170-90289B4A25AD}" type="slidenum">
              <a:rPr lang="en-GB" sz="1400" b="1">
                <a:solidFill>
                  <a:srgbClr val="FFFFFF"/>
                </a:solidFill>
              </a:rPr>
              <a:pPr marL="0" lvl="1" algn="r"/>
              <a:t>10</a:t>
            </a:fld>
            <a:endParaRPr lang="en-GB" sz="1400" b="1" dirty="0">
              <a:solidFill>
                <a:srgbClr val="FFFFFF"/>
              </a:solidFill>
            </a:endParaRPr>
          </a:p>
        </p:txBody>
      </p:sp>
      <p:sp>
        <p:nvSpPr>
          <p:cNvPr id="23"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24" name="Titre 1"/>
          <p:cNvSpPr>
            <a:spLocks noGrp="1"/>
          </p:cNvSpPr>
          <p:nvPr>
            <p:ph type="title"/>
          </p:nvPr>
        </p:nvSpPr>
        <p:spPr>
          <a:xfrm>
            <a:off x="3449186" y="533400"/>
            <a:ext cx="5493786" cy="769229"/>
          </a:xfrm>
        </p:spPr>
        <p:txBody>
          <a:bodyPr>
            <a:normAutofit/>
          </a:bodyPr>
          <a:lstStyle/>
          <a:p>
            <a:pPr algn="ctr"/>
            <a:r>
              <a:rPr lang="fr-FR" sz="3600" b="1" dirty="0">
                <a:solidFill>
                  <a:srgbClr val="1F497D"/>
                </a:solidFill>
                <a:latin typeface="Calibri" panose="020F0502020204030204" pitchFamily="34" charset="0"/>
                <a:cs typeface="Calibri" panose="020F0502020204030204" pitchFamily="34" charset="0"/>
              </a:rPr>
              <a:t>3ème étape : </a:t>
            </a:r>
            <a:r>
              <a:rPr lang="fr-FR" sz="3600" b="1" dirty="0" smtClean="0">
                <a:solidFill>
                  <a:srgbClr val="1F497D"/>
                </a:solidFill>
                <a:latin typeface="Calibri" panose="020F0502020204030204" pitchFamily="34" charset="0"/>
                <a:cs typeface="Calibri" panose="020F0502020204030204" pitchFamily="34" charset="0"/>
              </a:rPr>
              <a:t>une stratégie…</a:t>
            </a:r>
            <a:endParaRPr lang="en-GB" sz="3600" b="1" dirty="0">
              <a:solidFill>
                <a:srgbClr val="1F497D"/>
              </a:solidFill>
              <a:latin typeface="Calibri" panose="020F0502020204030204" pitchFamily="34" charset="0"/>
              <a:cs typeface="Calibri" panose="020F0502020204030204" pitchFamily="34" charset="0"/>
            </a:endParaRPr>
          </a:p>
        </p:txBody>
      </p:sp>
      <p:sp>
        <p:nvSpPr>
          <p:cNvPr id="26" name="Espace réservé du contenu 2"/>
          <p:cNvSpPr>
            <a:spLocks noGrp="1"/>
          </p:cNvSpPr>
          <p:nvPr>
            <p:ph idx="1"/>
          </p:nvPr>
        </p:nvSpPr>
        <p:spPr>
          <a:xfrm>
            <a:off x="251520" y="2386610"/>
            <a:ext cx="8619444" cy="3778694"/>
          </a:xfrm>
        </p:spPr>
        <p:txBody>
          <a:bodyPr>
            <a:noAutofit/>
          </a:bodyPr>
          <a:lstStyle/>
          <a:p>
            <a:pPr marL="0" indent="0" algn="ctr">
              <a:buNone/>
            </a:pPr>
            <a:r>
              <a:rPr lang="fr-FR" sz="2800" b="1" i="1" dirty="0" smtClean="0">
                <a:solidFill>
                  <a:srgbClr val="002060"/>
                </a:solidFill>
                <a:latin typeface="Calibri" panose="020F0502020204030204" pitchFamily="34" charset="0"/>
                <a:cs typeface="Calibri" panose="020F0502020204030204" pitchFamily="34" charset="0"/>
              </a:rPr>
              <a:t>		</a:t>
            </a:r>
            <a:r>
              <a:rPr lang="fr-FR" b="1" i="1" dirty="0" smtClean="0">
                <a:solidFill>
                  <a:srgbClr val="002060"/>
                </a:solidFill>
                <a:latin typeface="Calibri" panose="020F0502020204030204" pitchFamily="34" charset="0"/>
                <a:cs typeface="Calibri" panose="020F0502020204030204" pitchFamily="34" charset="0"/>
              </a:rPr>
              <a:t>2nd </a:t>
            </a:r>
            <a:r>
              <a:rPr lang="fr-FR" b="1" i="1" dirty="0">
                <a:solidFill>
                  <a:srgbClr val="002060"/>
                </a:solidFill>
                <a:latin typeface="Calibri" panose="020F0502020204030204" pitchFamily="34" charset="0"/>
                <a:cs typeface="Calibri" panose="020F0502020204030204" pitchFamily="34" charset="0"/>
              </a:rPr>
              <a:t>semestre </a:t>
            </a:r>
            <a:r>
              <a:rPr lang="fr-FR" b="1" i="1" dirty="0" smtClean="0">
                <a:solidFill>
                  <a:srgbClr val="002060"/>
                </a:solidFill>
                <a:latin typeface="Calibri" panose="020F0502020204030204" pitchFamily="34" charset="0"/>
                <a:cs typeface="Calibri" panose="020F0502020204030204" pitchFamily="34" charset="0"/>
              </a:rPr>
              <a:t>2019</a:t>
            </a:r>
          </a:p>
          <a:p>
            <a:pPr marL="0" indent="0" algn="ctr">
              <a:buNone/>
            </a:pPr>
            <a:endParaRPr lang="fr-FR" sz="1050" dirty="0" smtClean="0">
              <a:solidFill>
                <a:schemeClr val="bg2">
                  <a:lumMod val="75000"/>
                </a:schemeClr>
              </a:solidFill>
              <a:latin typeface="Calibri" panose="020F0502020204030204" pitchFamily="34" charset="0"/>
              <a:cs typeface="Calibri" panose="020F0502020204030204" pitchFamily="34" charset="0"/>
            </a:endParaRPr>
          </a:p>
          <a:p>
            <a:pPr marL="0" indent="0">
              <a:spcBef>
                <a:spcPts val="0"/>
              </a:spcBef>
              <a:buClrTx/>
              <a:buNone/>
            </a:pPr>
            <a:r>
              <a:rPr lang="fr-FR" sz="2800" b="1" dirty="0" smtClean="0">
                <a:solidFill>
                  <a:srgbClr val="0070C0"/>
                </a:solidFill>
                <a:latin typeface="Calibri" panose="020F0502020204030204" pitchFamily="34" charset="0"/>
                <a:cs typeface="Calibri" panose="020F0502020204030204" pitchFamily="34" charset="0"/>
              </a:rPr>
              <a:t>Définition </a:t>
            </a:r>
            <a:r>
              <a:rPr lang="fr-FR" sz="2800" b="1" dirty="0">
                <a:solidFill>
                  <a:srgbClr val="0070C0"/>
                </a:solidFill>
                <a:latin typeface="Calibri" panose="020F0502020204030204" pitchFamily="34" charset="0"/>
                <a:cs typeface="Calibri" panose="020F0502020204030204" pitchFamily="34" charset="0"/>
              </a:rPr>
              <a:t>des </a:t>
            </a:r>
            <a:r>
              <a:rPr lang="fr-FR" sz="2800" b="1" dirty="0" smtClean="0">
                <a:solidFill>
                  <a:srgbClr val="0070C0"/>
                </a:solidFill>
                <a:latin typeface="Calibri" panose="020F0502020204030204" pitchFamily="34" charset="0"/>
                <a:cs typeface="Calibri" panose="020F0502020204030204" pitchFamily="34" charset="0"/>
              </a:rPr>
              <a:t>objectifs du projet</a:t>
            </a:r>
            <a:endParaRPr lang="fr-FR" sz="2800" b="1" dirty="0">
              <a:solidFill>
                <a:srgbClr val="0070C0"/>
              </a:solidFill>
              <a:latin typeface="Calibri" panose="020F0502020204030204" pitchFamily="34" charset="0"/>
              <a:cs typeface="Calibri" panose="020F0502020204030204" pitchFamily="34" charset="0"/>
            </a:endParaRPr>
          </a:p>
          <a:p>
            <a:pPr lvl="1"/>
            <a:r>
              <a:rPr lang="fr-FR" sz="2400" b="1" dirty="0" smtClean="0">
                <a:solidFill>
                  <a:srgbClr val="D26D08"/>
                </a:solidFill>
                <a:latin typeface="Calibri" panose="020F0502020204030204" pitchFamily="34" charset="0"/>
                <a:cs typeface="Calibri" panose="020F0502020204030204" pitchFamily="34" charset="0"/>
              </a:rPr>
              <a:t>Objectif global : </a:t>
            </a:r>
            <a:r>
              <a:rPr lang="fr-FR" sz="1800" dirty="0">
                <a:latin typeface="Calibri" panose="020F0502020204030204" pitchFamily="34" charset="0"/>
                <a:cs typeface="Calibri" panose="020F0502020204030204" pitchFamily="34" charset="0"/>
              </a:rPr>
              <a:t>structurer une démarche institutionnelle pour soutenir le développement de la prévention et de la promotion de la santé au CHU de Nantes dans une optique d’amélioration de la qualité des </a:t>
            </a:r>
            <a:r>
              <a:rPr lang="fr-FR" sz="1800" dirty="0" smtClean="0">
                <a:latin typeface="Calibri" panose="020F0502020204030204" pitchFamily="34" charset="0"/>
                <a:cs typeface="Calibri" panose="020F0502020204030204" pitchFamily="34" charset="0"/>
              </a:rPr>
              <a:t>soins</a:t>
            </a:r>
            <a:endParaRPr lang="fr-FR" sz="1800" dirty="0">
              <a:latin typeface="Calibri" panose="020F0502020204030204" pitchFamily="34" charset="0"/>
              <a:cs typeface="Calibri" panose="020F0502020204030204" pitchFamily="34" charset="0"/>
            </a:endParaRPr>
          </a:p>
        </p:txBody>
      </p:sp>
      <p:sp>
        <p:nvSpPr>
          <p:cNvPr id="27" name="Espace réservé du contenu 2"/>
          <p:cNvSpPr txBox="1">
            <a:spLocks/>
          </p:cNvSpPr>
          <p:nvPr/>
        </p:nvSpPr>
        <p:spPr>
          <a:xfrm>
            <a:off x="2419119" y="4869160"/>
            <a:ext cx="4241113" cy="1008112"/>
          </a:xfrm>
          <a:prstGeom prst="rect">
            <a:avLst/>
          </a:prstGeom>
          <a:ln w="19050">
            <a:solidFill>
              <a:srgbClr val="F6820E"/>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0"/>
              </a:spcBef>
              <a:buNone/>
            </a:pPr>
            <a:r>
              <a:rPr lang="fr-FR" sz="2000" b="1" dirty="0" smtClean="0">
                <a:solidFill>
                  <a:srgbClr val="D26D08"/>
                </a:solidFill>
                <a:latin typeface="Calibri" panose="020F0502020204030204" pitchFamily="34" charset="0"/>
                <a:cs typeface="Calibri" panose="020F0502020204030204" pitchFamily="34" charset="0"/>
              </a:rPr>
              <a:t>-Acculturer </a:t>
            </a:r>
            <a:endParaRPr lang="fr-FR" sz="2000" b="1" dirty="0">
              <a:solidFill>
                <a:srgbClr val="D26D08"/>
              </a:solidFill>
              <a:latin typeface="Calibri" panose="020F0502020204030204" pitchFamily="34" charset="0"/>
              <a:cs typeface="Calibri" panose="020F0502020204030204" pitchFamily="34" charset="0"/>
            </a:endParaRPr>
          </a:p>
          <a:p>
            <a:pPr marL="0" indent="0" algn="ctr">
              <a:spcBef>
                <a:spcPts val="0"/>
              </a:spcBef>
              <a:buNone/>
            </a:pPr>
            <a:r>
              <a:rPr lang="fr-FR" sz="2000" b="1" dirty="0" smtClean="0">
                <a:solidFill>
                  <a:srgbClr val="D26D08"/>
                </a:solidFill>
                <a:latin typeface="Calibri" panose="020F0502020204030204" pitchFamily="34" charset="0"/>
                <a:cs typeface="Calibri" panose="020F0502020204030204" pitchFamily="34" charset="0"/>
              </a:rPr>
              <a:t>-Former</a:t>
            </a:r>
            <a:r>
              <a:rPr lang="fr-FR" sz="2000" b="1" dirty="0">
                <a:solidFill>
                  <a:srgbClr val="D26D08"/>
                </a:solidFill>
                <a:latin typeface="Calibri" panose="020F0502020204030204" pitchFamily="34" charset="0"/>
                <a:cs typeface="Calibri" panose="020F0502020204030204" pitchFamily="34" charset="0"/>
              </a:rPr>
              <a:t> </a:t>
            </a:r>
          </a:p>
          <a:p>
            <a:pPr marL="0" indent="0" algn="ctr">
              <a:spcBef>
                <a:spcPts val="0"/>
              </a:spcBef>
              <a:buNone/>
            </a:pPr>
            <a:r>
              <a:rPr lang="fr-FR" sz="2000" b="1" dirty="0" smtClean="0">
                <a:solidFill>
                  <a:srgbClr val="D26D08"/>
                </a:solidFill>
                <a:latin typeface="Calibri" panose="020F0502020204030204" pitchFamily="34" charset="0"/>
                <a:cs typeface="Calibri" panose="020F0502020204030204" pitchFamily="34" charset="0"/>
              </a:rPr>
              <a:t>-Innover</a:t>
            </a:r>
            <a:r>
              <a:rPr lang="fr-FR" sz="2000" b="1" dirty="0">
                <a:solidFill>
                  <a:srgbClr val="D26D08"/>
                </a:solidFill>
                <a:latin typeface="Calibri" panose="020F0502020204030204" pitchFamily="34" charset="0"/>
                <a:cs typeface="Calibri" panose="020F0502020204030204" pitchFamily="34" charset="0"/>
              </a:rPr>
              <a:t> pour </a:t>
            </a:r>
            <a:r>
              <a:rPr lang="fr-FR" sz="2000" b="1" dirty="0" smtClean="0">
                <a:solidFill>
                  <a:srgbClr val="D26D08"/>
                </a:solidFill>
                <a:latin typeface="Calibri" panose="020F0502020204030204" pitchFamily="34" charset="0"/>
                <a:cs typeface="Calibri" panose="020F0502020204030204" pitchFamily="34" charset="0"/>
              </a:rPr>
              <a:t>améliorer </a:t>
            </a:r>
            <a:r>
              <a:rPr lang="fr-FR" sz="2000" b="1" dirty="0">
                <a:solidFill>
                  <a:srgbClr val="D26D08"/>
                </a:solidFill>
                <a:latin typeface="Calibri" panose="020F0502020204030204" pitchFamily="34" charset="0"/>
                <a:cs typeface="Calibri" panose="020F0502020204030204" pitchFamily="34" charset="0"/>
              </a:rPr>
              <a:t>les pratiques</a:t>
            </a:r>
          </a:p>
        </p:txBody>
      </p:sp>
    </p:spTree>
    <p:extLst>
      <p:ext uri="{BB962C8B-B14F-4D97-AF65-F5344CB8AC3E}">
        <p14:creationId xmlns="" xmlns:p14="http://schemas.microsoft.com/office/powerpoint/2010/main" val="7967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2" y="347472"/>
            <a:ext cx="3312367" cy="1888584"/>
            <a:chOff x="539553" y="1612424"/>
            <a:chExt cx="4896544" cy="2544049"/>
          </a:xfrm>
        </p:grpSpPr>
        <p:sp>
          <p:nvSpPr>
            <p:cNvPr id="5" name="Croix 4"/>
            <p:cNvSpPr/>
            <p:nvPr/>
          </p:nvSpPr>
          <p:spPr>
            <a:xfrm>
              <a:off x="539553" y="2144652"/>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e 7"/>
            <p:cNvGrpSpPr/>
            <p:nvPr/>
          </p:nvGrpSpPr>
          <p:grpSpPr>
            <a:xfrm>
              <a:off x="1300640" y="1685263"/>
              <a:ext cx="1789312" cy="1465299"/>
              <a:chOff x="2541014" y="2063271"/>
              <a:chExt cx="3140240" cy="2732060"/>
            </a:xfrm>
          </p:grpSpPr>
          <p:sp>
            <p:nvSpPr>
              <p:cNvPr id="9" name="Croix 8"/>
              <p:cNvSpPr/>
              <p:nvPr/>
            </p:nvSpPr>
            <p:spPr>
              <a:xfrm>
                <a:off x="3878052" y="2919804"/>
                <a:ext cx="1803202" cy="1875527"/>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sp>
            <p:nvSpPr>
              <p:cNvPr id="12" name="Croix 11"/>
              <p:cNvSpPr/>
              <p:nvPr/>
            </p:nvSpPr>
            <p:spPr>
              <a:xfrm>
                <a:off x="2541014" y="2063271"/>
                <a:ext cx="1803201" cy="1875525"/>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Croix 17"/>
            <p:cNvSpPr/>
            <p:nvPr/>
          </p:nvSpPr>
          <p:spPr>
            <a:xfrm>
              <a:off x="1300640" y="2664465"/>
              <a:ext cx="1027466" cy="100591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e 19"/>
            <p:cNvGrpSpPr/>
            <p:nvPr/>
          </p:nvGrpSpPr>
          <p:grpSpPr>
            <a:xfrm>
              <a:off x="3336814" y="1612424"/>
              <a:ext cx="2099283" cy="1286660"/>
              <a:chOff x="6114497" y="1927462"/>
              <a:chExt cx="3684240" cy="2398987"/>
            </a:xfrm>
          </p:grpSpPr>
          <p:sp>
            <p:nvSpPr>
              <p:cNvPr id="21" name="Croix 20"/>
              <p:cNvSpPr/>
              <p:nvPr/>
            </p:nvSpPr>
            <p:spPr>
              <a:xfrm>
                <a:off x="6114497" y="2450922"/>
                <a:ext cx="1803202" cy="1875527"/>
              </a:xfrm>
              <a:prstGeom prst="plus">
                <a:avLst/>
              </a:prstGeom>
              <a:solidFill>
                <a:schemeClr val="bg1"/>
              </a:solidFill>
              <a:ln w="28575">
                <a:solidFill>
                  <a:srgbClr val="61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200947" y="1927462"/>
                <a:ext cx="2597790" cy="1159525"/>
              </a:xfrm>
              <a:prstGeom prst="rect">
                <a:avLst/>
              </a:prstGeom>
            </p:spPr>
            <p:txBody>
              <a:bodyPr wrap="square">
                <a:spAutoFit/>
              </a:bodyPr>
              <a:lstStyle/>
              <a:p>
                <a:pPr algn="ctr"/>
                <a:r>
                  <a:rPr lang="fr-FR" sz="1200" b="1" dirty="0" smtClean="0">
                    <a:solidFill>
                      <a:srgbClr val="619FAD"/>
                    </a:solidFill>
                    <a:latin typeface="Calibri" panose="020F0502020204030204" pitchFamily="34" charset="0"/>
                    <a:cs typeface="Calibri" panose="020F0502020204030204" pitchFamily="34" charset="0"/>
                  </a:rPr>
                  <a:t>Des moyens dédiés</a:t>
                </a:r>
                <a:endParaRPr lang="en-GB" sz="1200" b="1" dirty="0">
                  <a:solidFill>
                    <a:srgbClr val="619FAD"/>
                  </a:solidFill>
                  <a:latin typeface="Calibri" panose="020F0502020204030204" pitchFamily="34" charset="0"/>
                  <a:cs typeface="Calibri" panose="020F0502020204030204" pitchFamily="34" charset="0"/>
                </a:endParaRPr>
              </a:p>
            </p:txBody>
          </p:sp>
        </p:grpSp>
        <p:sp>
          <p:nvSpPr>
            <p:cNvPr id="25" name="Croix 24"/>
            <p:cNvSpPr/>
            <p:nvPr/>
          </p:nvSpPr>
          <p:spPr>
            <a:xfrm>
              <a:off x="2822811" y="2647607"/>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roix 30"/>
            <p:cNvSpPr/>
            <p:nvPr/>
          </p:nvSpPr>
          <p:spPr>
            <a:xfrm>
              <a:off x="2065625" y="3150562"/>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Espace réservé du numéro de diapositive 5"/>
          <p:cNvSpPr>
            <a:spLocks noGrp="1"/>
          </p:cNvSpPr>
          <p:nvPr>
            <p:ph type="sldNum" sz="quarter" idx="12"/>
          </p:nvPr>
        </p:nvSpPr>
        <p:spPr/>
        <p:txBody>
          <a:bodyPr/>
          <a:lstStyle/>
          <a:p>
            <a:pPr marL="0" lvl="1" algn="r"/>
            <a:fld id="{9FCEF21D-0A30-4A02-B170-90289B4A25AD}" type="slidenum">
              <a:rPr lang="en-GB" sz="1400" b="1">
                <a:solidFill>
                  <a:srgbClr val="FFFFFF"/>
                </a:solidFill>
              </a:rPr>
              <a:pPr marL="0" lvl="1" algn="r"/>
              <a:t>11</a:t>
            </a:fld>
            <a:endParaRPr lang="en-GB" sz="1400" b="1" dirty="0">
              <a:solidFill>
                <a:srgbClr val="FFFFFF"/>
              </a:solidFill>
            </a:endParaRPr>
          </a:p>
        </p:txBody>
      </p:sp>
      <p:sp>
        <p:nvSpPr>
          <p:cNvPr id="23"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24" name="Titre 1"/>
          <p:cNvSpPr>
            <a:spLocks noGrp="1"/>
          </p:cNvSpPr>
          <p:nvPr>
            <p:ph type="title"/>
          </p:nvPr>
        </p:nvSpPr>
        <p:spPr>
          <a:xfrm>
            <a:off x="3449186" y="533400"/>
            <a:ext cx="5493786" cy="769229"/>
          </a:xfrm>
        </p:spPr>
        <p:txBody>
          <a:bodyPr>
            <a:normAutofit/>
          </a:bodyPr>
          <a:lstStyle/>
          <a:p>
            <a:pPr algn="ctr"/>
            <a:r>
              <a:rPr lang="fr-FR" sz="3600" b="1" dirty="0">
                <a:solidFill>
                  <a:srgbClr val="1F497D"/>
                </a:solidFill>
                <a:latin typeface="Calibri" panose="020F0502020204030204" pitchFamily="34" charset="0"/>
                <a:cs typeface="Calibri" panose="020F0502020204030204" pitchFamily="34" charset="0"/>
              </a:rPr>
              <a:t>3ème étape : </a:t>
            </a:r>
            <a:r>
              <a:rPr lang="fr-FR" sz="3600" b="1" dirty="0" smtClean="0">
                <a:solidFill>
                  <a:srgbClr val="1F497D"/>
                </a:solidFill>
                <a:latin typeface="Calibri" panose="020F0502020204030204" pitchFamily="34" charset="0"/>
                <a:cs typeface="Calibri" panose="020F0502020204030204" pitchFamily="34" charset="0"/>
              </a:rPr>
              <a:t>une stratégie…</a:t>
            </a:r>
            <a:endParaRPr lang="en-GB" sz="3600" b="1" dirty="0">
              <a:solidFill>
                <a:srgbClr val="1F497D"/>
              </a:solidFill>
              <a:latin typeface="Calibri" panose="020F0502020204030204" pitchFamily="34" charset="0"/>
              <a:cs typeface="Calibri" panose="020F0502020204030204" pitchFamily="34" charset="0"/>
            </a:endParaRPr>
          </a:p>
        </p:txBody>
      </p:sp>
      <p:sp>
        <p:nvSpPr>
          <p:cNvPr id="26" name="Espace réservé du contenu 2"/>
          <p:cNvSpPr>
            <a:spLocks noGrp="1"/>
          </p:cNvSpPr>
          <p:nvPr>
            <p:ph idx="1"/>
          </p:nvPr>
        </p:nvSpPr>
        <p:spPr>
          <a:xfrm>
            <a:off x="273036" y="2602634"/>
            <a:ext cx="8619444" cy="3778694"/>
          </a:xfrm>
        </p:spPr>
        <p:txBody>
          <a:bodyPr>
            <a:noAutofit/>
          </a:bodyPr>
          <a:lstStyle/>
          <a:p>
            <a:pPr marL="0" indent="0">
              <a:buNone/>
            </a:pPr>
            <a:r>
              <a:rPr lang="fr-FR" sz="2800" b="1" dirty="0" smtClean="0">
                <a:solidFill>
                  <a:srgbClr val="0070C0"/>
                </a:solidFill>
                <a:latin typeface="Calibri" panose="020F0502020204030204" pitchFamily="34" charset="0"/>
                <a:cs typeface="Calibri" panose="020F0502020204030204" pitchFamily="34" charset="0"/>
              </a:rPr>
              <a:t>Définition des objectifs du projet</a:t>
            </a:r>
          </a:p>
          <a:p>
            <a:pPr lvl="1"/>
            <a:r>
              <a:rPr lang="fr-FR" sz="2400" b="1" dirty="0" smtClean="0">
                <a:solidFill>
                  <a:srgbClr val="D26D08"/>
                </a:solidFill>
                <a:latin typeface="Calibri" panose="020F0502020204030204" pitchFamily="34" charset="0"/>
                <a:cs typeface="Calibri" panose="020F0502020204030204" pitchFamily="34" charset="0"/>
              </a:rPr>
              <a:t>Objectifs spécifiques :</a:t>
            </a:r>
          </a:p>
          <a:p>
            <a:pPr marL="548640" lvl="2" indent="0">
              <a:buNone/>
            </a:pPr>
            <a:r>
              <a:rPr lang="fr-FR" sz="2000" dirty="0">
                <a:latin typeface="Calibri" panose="020F0502020204030204" pitchFamily="34" charset="0"/>
                <a:cs typeface="Calibri" panose="020F0502020204030204" pitchFamily="34" charset="0"/>
              </a:rPr>
              <a:t>Sur la base du diagnostic </a:t>
            </a:r>
            <a:r>
              <a:rPr lang="fr-FR" sz="2000" dirty="0" smtClean="0">
                <a:latin typeface="Calibri" panose="020F0502020204030204" pitchFamily="34" charset="0"/>
                <a:cs typeface="Calibri" panose="020F0502020204030204" pitchFamily="34" charset="0"/>
              </a:rPr>
              <a:t>approfondi</a:t>
            </a:r>
          </a:p>
          <a:p>
            <a:pPr lvl="1"/>
            <a:endParaRPr lang="fr-FR" sz="2400" b="1" dirty="0">
              <a:solidFill>
                <a:srgbClr val="0070C0"/>
              </a:solidFill>
              <a:latin typeface="Calibri" panose="020F0502020204030204" pitchFamily="34" charset="0"/>
              <a:cs typeface="Calibri" panose="020F0502020204030204" pitchFamily="34" charset="0"/>
            </a:endParaRPr>
          </a:p>
          <a:p>
            <a:pPr marL="891540" lvl="2" indent="-342900">
              <a:spcBef>
                <a:spcPts val="0"/>
              </a:spcBef>
              <a:spcAft>
                <a:spcPts val="300"/>
              </a:spcAft>
              <a:buFont typeface="+mj-lt"/>
              <a:buAutoNum type="arabicPeriod"/>
            </a:pPr>
            <a:r>
              <a:rPr lang="fr-FR" sz="2000" dirty="0" smtClean="0">
                <a:latin typeface="Calibri" panose="020F0502020204030204" pitchFamily="34" charset="0"/>
                <a:cs typeface="Calibri" panose="020F0502020204030204" pitchFamily="34" charset="0"/>
              </a:rPr>
              <a:t>HPS comme </a:t>
            </a:r>
            <a:r>
              <a:rPr lang="fr-FR" sz="2000" b="1" dirty="0" smtClean="0">
                <a:solidFill>
                  <a:srgbClr val="0070C0"/>
                </a:solidFill>
                <a:latin typeface="Calibri" panose="020F0502020204030204" pitchFamily="34" charset="0"/>
                <a:cs typeface="Calibri" panose="020F0502020204030204" pitchFamily="34" charset="0"/>
              </a:rPr>
              <a:t>dimension </a:t>
            </a:r>
            <a:r>
              <a:rPr lang="fr-FR" sz="2000" b="1" dirty="0">
                <a:solidFill>
                  <a:srgbClr val="0070C0"/>
                </a:solidFill>
                <a:latin typeface="Calibri" panose="020F0502020204030204" pitchFamily="34" charset="0"/>
                <a:cs typeface="Calibri" panose="020F0502020204030204" pitchFamily="34" charset="0"/>
              </a:rPr>
              <a:t>prioritaire de la stratégie </a:t>
            </a:r>
            <a:r>
              <a:rPr lang="fr-FR" sz="2000" b="1" dirty="0" smtClean="0">
                <a:solidFill>
                  <a:srgbClr val="0070C0"/>
                </a:solidFill>
                <a:latin typeface="Calibri" panose="020F0502020204030204" pitchFamily="34" charset="0"/>
                <a:cs typeface="Calibri" panose="020F0502020204030204" pitchFamily="34" charset="0"/>
              </a:rPr>
              <a:t>du CHU</a:t>
            </a:r>
            <a:endParaRPr lang="fr-FR" sz="2000" b="1" dirty="0">
              <a:solidFill>
                <a:srgbClr val="0070C0"/>
              </a:solidFill>
              <a:latin typeface="Calibri" panose="020F0502020204030204" pitchFamily="34" charset="0"/>
              <a:cs typeface="Calibri" panose="020F0502020204030204" pitchFamily="34" charset="0"/>
            </a:endParaRPr>
          </a:p>
          <a:p>
            <a:pPr marL="891540" lvl="2" indent="-342900">
              <a:spcBef>
                <a:spcPts val="0"/>
              </a:spcBef>
              <a:spcAft>
                <a:spcPts val="300"/>
              </a:spcAft>
              <a:buFont typeface="+mj-lt"/>
              <a:buAutoNum type="arabicPeriod"/>
            </a:pPr>
            <a:r>
              <a:rPr lang="fr-FR" sz="2000" dirty="0" smtClean="0">
                <a:latin typeface="Calibri" panose="020F0502020204030204" pitchFamily="34" charset="0"/>
                <a:cs typeface="Calibri" panose="020F0502020204030204" pitchFamily="34" charset="0"/>
              </a:rPr>
              <a:t>Une </a:t>
            </a:r>
            <a:r>
              <a:rPr lang="fr-FR" sz="2000" b="1" dirty="0">
                <a:solidFill>
                  <a:srgbClr val="0070C0"/>
                </a:solidFill>
                <a:latin typeface="Calibri" panose="020F0502020204030204" pitchFamily="34" charset="0"/>
                <a:cs typeface="Calibri" panose="020F0502020204030204" pitchFamily="34" charset="0"/>
              </a:rPr>
              <a:t>organisation support </a:t>
            </a:r>
            <a:r>
              <a:rPr lang="fr-FR" sz="2000" dirty="0">
                <a:latin typeface="Calibri" panose="020F0502020204030204" pitchFamily="34" charset="0"/>
                <a:cs typeface="Calibri" panose="020F0502020204030204" pitchFamily="34" charset="0"/>
              </a:rPr>
              <a:t>mobilisant une </a:t>
            </a:r>
            <a:r>
              <a:rPr lang="fr-FR" sz="2000" b="1" dirty="0">
                <a:solidFill>
                  <a:srgbClr val="0070C0"/>
                </a:solidFill>
                <a:latin typeface="Calibri" panose="020F0502020204030204" pitchFamily="34" charset="0"/>
                <a:cs typeface="Calibri" panose="020F0502020204030204" pitchFamily="34" charset="0"/>
              </a:rPr>
              <a:t>équipe ressource </a:t>
            </a:r>
            <a:endParaRPr lang="fr-FR" sz="2000" b="1" dirty="0" smtClean="0">
              <a:solidFill>
                <a:srgbClr val="0070C0"/>
              </a:solidFill>
              <a:latin typeface="Calibri" panose="020F0502020204030204" pitchFamily="34" charset="0"/>
              <a:cs typeface="Calibri" panose="020F0502020204030204" pitchFamily="34" charset="0"/>
            </a:endParaRPr>
          </a:p>
          <a:p>
            <a:pPr marL="891540" lvl="2" indent="-342900">
              <a:spcBef>
                <a:spcPts val="0"/>
              </a:spcBef>
              <a:spcAft>
                <a:spcPts val="300"/>
              </a:spcAft>
              <a:buFont typeface="+mj-lt"/>
              <a:buAutoNum type="arabicPeriod"/>
            </a:pPr>
            <a:r>
              <a:rPr lang="fr-FR" sz="2000" dirty="0" smtClean="0">
                <a:latin typeface="Calibri" panose="020F0502020204030204" pitchFamily="34" charset="0"/>
                <a:cs typeface="Calibri" panose="020F0502020204030204" pitchFamily="34" charset="0"/>
              </a:rPr>
              <a:t>Des </a:t>
            </a:r>
            <a:r>
              <a:rPr lang="fr-FR" sz="2000" b="1" dirty="0">
                <a:solidFill>
                  <a:srgbClr val="0070C0"/>
                </a:solidFill>
                <a:latin typeface="Calibri" panose="020F0502020204030204" pitchFamily="34" charset="0"/>
                <a:cs typeface="Calibri" panose="020F0502020204030204" pitchFamily="34" charset="0"/>
              </a:rPr>
              <a:t>actions transversales </a:t>
            </a:r>
            <a:r>
              <a:rPr lang="fr-FR" sz="2000" dirty="0">
                <a:latin typeface="Calibri" panose="020F0502020204030204" pitchFamily="34" charset="0"/>
                <a:cs typeface="Calibri" panose="020F0502020204030204" pitchFamily="34" charset="0"/>
              </a:rPr>
              <a:t>impliquant le CHU dans son ensemble</a:t>
            </a:r>
          </a:p>
          <a:p>
            <a:pPr marL="891540" lvl="2" indent="-342900">
              <a:spcBef>
                <a:spcPts val="0"/>
              </a:spcBef>
              <a:spcAft>
                <a:spcPts val="300"/>
              </a:spcAft>
              <a:buFont typeface="+mj-lt"/>
              <a:buAutoNum type="arabicPeriod"/>
            </a:pPr>
            <a:r>
              <a:rPr lang="fr-FR" sz="2000" dirty="0">
                <a:latin typeface="Calibri" panose="020F0502020204030204" pitchFamily="34" charset="0"/>
                <a:cs typeface="Calibri" panose="020F0502020204030204" pitchFamily="34" charset="0"/>
              </a:rPr>
              <a:t>Le développement de </a:t>
            </a:r>
            <a:r>
              <a:rPr lang="fr-FR" sz="2000" b="1" dirty="0">
                <a:solidFill>
                  <a:schemeClr val="accent2"/>
                </a:solidFill>
                <a:latin typeface="Calibri" panose="020F0502020204030204" pitchFamily="34" charset="0"/>
                <a:cs typeface="Calibri" panose="020F0502020204030204" pitchFamily="34" charset="0"/>
              </a:rPr>
              <a:t>l’é</a:t>
            </a:r>
            <a:r>
              <a:rPr lang="fr-FR" sz="2000" b="1" dirty="0">
                <a:solidFill>
                  <a:srgbClr val="0070C0"/>
                </a:solidFill>
                <a:latin typeface="Calibri" panose="020F0502020204030204" pitchFamily="34" charset="0"/>
                <a:cs typeface="Calibri" panose="020F0502020204030204" pitchFamily="34" charset="0"/>
              </a:rPr>
              <a:t>ducation</a:t>
            </a:r>
            <a:r>
              <a:rPr lang="fr-FR" sz="2000" dirty="0">
                <a:latin typeface="Calibri" panose="020F0502020204030204" pitchFamily="34" charset="0"/>
                <a:cs typeface="Calibri" panose="020F0502020204030204" pitchFamily="34" charset="0"/>
              </a:rPr>
              <a:t> </a:t>
            </a:r>
            <a:r>
              <a:rPr lang="fr-FR" sz="2000" b="1" dirty="0">
                <a:solidFill>
                  <a:srgbClr val="0070C0"/>
                </a:solidFill>
                <a:latin typeface="Calibri" panose="020F0502020204030204" pitchFamily="34" charset="0"/>
                <a:cs typeface="Calibri" panose="020F0502020204030204" pitchFamily="34" charset="0"/>
              </a:rPr>
              <a:t>pour la santé </a:t>
            </a:r>
            <a:endParaRPr lang="en-GB" sz="2000" dirty="0">
              <a:latin typeface="Calibri" panose="020F0502020204030204" pitchFamily="34" charset="0"/>
              <a:cs typeface="Calibri" panose="020F0502020204030204" pitchFamily="34" charset="0"/>
            </a:endParaRPr>
          </a:p>
          <a:p>
            <a:pPr marL="891540" lvl="2" indent="-342900">
              <a:spcBef>
                <a:spcPts val="0"/>
              </a:spcBef>
              <a:spcAft>
                <a:spcPts val="300"/>
              </a:spcAft>
              <a:buFont typeface="+mj-lt"/>
              <a:buAutoNum type="arabicPeriod"/>
            </a:pPr>
            <a:r>
              <a:rPr lang="fr-FR" sz="2000" dirty="0" smtClean="0">
                <a:latin typeface="Calibri" panose="020F0502020204030204" pitchFamily="34" charset="0"/>
                <a:cs typeface="Calibri" panose="020F0502020204030204" pitchFamily="34" charset="0"/>
              </a:rPr>
              <a:t>Une </a:t>
            </a:r>
            <a:r>
              <a:rPr lang="fr-FR" sz="2000" b="1" dirty="0" smtClean="0">
                <a:solidFill>
                  <a:srgbClr val="0070C0"/>
                </a:solidFill>
                <a:latin typeface="Calibri" panose="020F0502020204030204" pitchFamily="34" charset="0"/>
                <a:cs typeface="Calibri" panose="020F0502020204030204" pitchFamily="34" charset="0"/>
              </a:rPr>
              <a:t>dimension </a:t>
            </a:r>
            <a:r>
              <a:rPr lang="fr-FR" sz="2000" b="1" dirty="0">
                <a:solidFill>
                  <a:srgbClr val="0070C0"/>
                </a:solidFill>
                <a:latin typeface="Calibri" panose="020F0502020204030204" pitchFamily="34" charset="0"/>
                <a:cs typeface="Calibri" panose="020F0502020204030204" pitchFamily="34" charset="0"/>
              </a:rPr>
              <a:t>partenariale </a:t>
            </a:r>
            <a:r>
              <a:rPr lang="fr-FR" sz="2000" dirty="0" smtClean="0">
                <a:latin typeface="Calibri" panose="020F0502020204030204" pitchFamily="34" charset="0"/>
                <a:cs typeface="Calibri" panose="020F0502020204030204" pitchFamily="34" charset="0"/>
              </a:rPr>
              <a:t>avec </a:t>
            </a:r>
            <a:r>
              <a:rPr lang="fr-FR" sz="2000" dirty="0">
                <a:latin typeface="Calibri" panose="020F0502020204030204" pitchFamily="34" charset="0"/>
                <a:cs typeface="Calibri" panose="020F0502020204030204" pitchFamily="34" charset="0"/>
              </a:rPr>
              <a:t>la participation des </a:t>
            </a:r>
            <a:r>
              <a:rPr lang="fr-FR" sz="2000" dirty="0" smtClean="0">
                <a:latin typeface="Calibri" panose="020F0502020204030204" pitchFamily="34" charset="0"/>
                <a:cs typeface="Calibri" panose="020F0502020204030204" pitchFamily="34" charset="0"/>
              </a:rPr>
              <a:t>patients/usagers</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2405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79512" y="347472"/>
            <a:ext cx="3312367" cy="1888584"/>
            <a:chOff x="539553" y="1612424"/>
            <a:chExt cx="4896544" cy="2544049"/>
          </a:xfrm>
        </p:grpSpPr>
        <p:sp>
          <p:nvSpPr>
            <p:cNvPr id="5" name="Croix 4"/>
            <p:cNvSpPr/>
            <p:nvPr/>
          </p:nvSpPr>
          <p:spPr>
            <a:xfrm>
              <a:off x="539553" y="2144652"/>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e 7"/>
            <p:cNvGrpSpPr/>
            <p:nvPr/>
          </p:nvGrpSpPr>
          <p:grpSpPr>
            <a:xfrm>
              <a:off x="1300640" y="1685263"/>
              <a:ext cx="1789312" cy="1465299"/>
              <a:chOff x="2541014" y="2063271"/>
              <a:chExt cx="3140240" cy="2732060"/>
            </a:xfrm>
          </p:grpSpPr>
          <p:sp>
            <p:nvSpPr>
              <p:cNvPr id="9" name="Croix 8"/>
              <p:cNvSpPr/>
              <p:nvPr/>
            </p:nvSpPr>
            <p:spPr>
              <a:xfrm>
                <a:off x="3878052" y="2919804"/>
                <a:ext cx="1803202" cy="1875527"/>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sp>
            <p:nvSpPr>
              <p:cNvPr id="12" name="Croix 11"/>
              <p:cNvSpPr/>
              <p:nvPr/>
            </p:nvSpPr>
            <p:spPr>
              <a:xfrm>
                <a:off x="2541014" y="2063271"/>
                <a:ext cx="1803201" cy="1875525"/>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Croix 17"/>
            <p:cNvSpPr/>
            <p:nvPr/>
          </p:nvSpPr>
          <p:spPr>
            <a:xfrm>
              <a:off x="1300640" y="2664465"/>
              <a:ext cx="1027466" cy="100591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e 19"/>
            <p:cNvGrpSpPr/>
            <p:nvPr/>
          </p:nvGrpSpPr>
          <p:grpSpPr>
            <a:xfrm>
              <a:off x="3336814" y="1612424"/>
              <a:ext cx="2099283" cy="1286660"/>
              <a:chOff x="6114497" y="1927462"/>
              <a:chExt cx="3684240" cy="2398987"/>
            </a:xfrm>
          </p:grpSpPr>
          <p:sp>
            <p:nvSpPr>
              <p:cNvPr id="21" name="Croix 20"/>
              <p:cNvSpPr/>
              <p:nvPr/>
            </p:nvSpPr>
            <p:spPr>
              <a:xfrm>
                <a:off x="6114497" y="2450922"/>
                <a:ext cx="1803202" cy="1875527"/>
              </a:xfrm>
              <a:prstGeom prst="plus">
                <a:avLst/>
              </a:prstGeom>
              <a:solidFill>
                <a:schemeClr val="bg1"/>
              </a:solidFill>
              <a:ln w="28575">
                <a:solidFill>
                  <a:srgbClr val="61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200947" y="1927462"/>
                <a:ext cx="2597790" cy="1159525"/>
              </a:xfrm>
              <a:prstGeom prst="rect">
                <a:avLst/>
              </a:prstGeom>
            </p:spPr>
            <p:txBody>
              <a:bodyPr wrap="square">
                <a:spAutoFit/>
              </a:bodyPr>
              <a:lstStyle/>
              <a:p>
                <a:pPr algn="ctr"/>
                <a:r>
                  <a:rPr lang="fr-FR" sz="1200" b="1" dirty="0" smtClean="0">
                    <a:solidFill>
                      <a:srgbClr val="619FAD"/>
                    </a:solidFill>
                    <a:latin typeface="Calibri" panose="020F0502020204030204" pitchFamily="34" charset="0"/>
                    <a:cs typeface="Calibri" panose="020F0502020204030204" pitchFamily="34" charset="0"/>
                  </a:rPr>
                  <a:t>Des moyens dédiés</a:t>
                </a:r>
                <a:endParaRPr lang="en-GB" sz="1200" b="1" dirty="0">
                  <a:solidFill>
                    <a:srgbClr val="619FAD"/>
                  </a:solidFill>
                  <a:latin typeface="Calibri" panose="020F0502020204030204" pitchFamily="34" charset="0"/>
                  <a:cs typeface="Calibri" panose="020F0502020204030204" pitchFamily="34" charset="0"/>
                </a:endParaRPr>
              </a:p>
            </p:txBody>
          </p:sp>
        </p:grpSp>
        <p:sp>
          <p:nvSpPr>
            <p:cNvPr id="25" name="Croix 24"/>
            <p:cNvSpPr/>
            <p:nvPr/>
          </p:nvSpPr>
          <p:spPr>
            <a:xfrm>
              <a:off x="2822811" y="2647607"/>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roix 30"/>
            <p:cNvSpPr/>
            <p:nvPr/>
          </p:nvSpPr>
          <p:spPr>
            <a:xfrm>
              <a:off x="2065625" y="3150562"/>
              <a:ext cx="1027467" cy="1005911"/>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Espace réservé du numéro de diapositive 5"/>
          <p:cNvSpPr>
            <a:spLocks noGrp="1"/>
          </p:cNvSpPr>
          <p:nvPr>
            <p:ph type="sldNum" sz="quarter" idx="12"/>
          </p:nvPr>
        </p:nvSpPr>
        <p:spPr/>
        <p:txBody>
          <a:bodyPr/>
          <a:lstStyle/>
          <a:p>
            <a:pPr algn="r"/>
            <a:fld id="{9FCEF21D-0A30-4A02-B170-90289B4A25AD}" type="slidenum">
              <a:rPr lang="en-GB" smtClean="0"/>
              <a:pPr algn="r"/>
              <a:t>12</a:t>
            </a:fld>
            <a:endParaRPr lang="en-GB" dirty="0"/>
          </a:p>
        </p:txBody>
      </p:sp>
      <p:sp>
        <p:nvSpPr>
          <p:cNvPr id="23"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24" name="Titre 1"/>
          <p:cNvSpPr>
            <a:spLocks noGrp="1"/>
          </p:cNvSpPr>
          <p:nvPr>
            <p:ph type="title"/>
          </p:nvPr>
        </p:nvSpPr>
        <p:spPr>
          <a:xfrm>
            <a:off x="3260860" y="830004"/>
            <a:ext cx="5883140" cy="769229"/>
          </a:xfrm>
        </p:spPr>
        <p:txBody>
          <a:bodyPr>
            <a:noAutofit/>
          </a:bodyPr>
          <a:lstStyle/>
          <a:p>
            <a:pPr algn="ctr"/>
            <a:r>
              <a:rPr lang="fr-FR" sz="3600" b="1" dirty="0">
                <a:solidFill>
                  <a:srgbClr val="1F497D"/>
                </a:solidFill>
                <a:latin typeface="Calibri" panose="020F0502020204030204" pitchFamily="34" charset="0"/>
                <a:cs typeface="Calibri" panose="020F0502020204030204" pitchFamily="34" charset="0"/>
              </a:rPr>
              <a:t>3ème étape </a:t>
            </a:r>
            <a:r>
              <a:rPr lang="fr-FR" sz="3600" b="1" dirty="0" smtClean="0">
                <a:solidFill>
                  <a:srgbClr val="1F497D"/>
                </a:solidFill>
                <a:latin typeface="Calibri" panose="020F0502020204030204" pitchFamily="34" charset="0"/>
                <a:cs typeface="Calibri" panose="020F0502020204030204" pitchFamily="34" charset="0"/>
              </a:rPr>
              <a:t>: … et un plan d’actions</a:t>
            </a:r>
            <a:endParaRPr lang="en-GB" sz="3600" b="1" dirty="0">
              <a:solidFill>
                <a:srgbClr val="1F497D"/>
              </a:solidFill>
              <a:latin typeface="Calibri" panose="020F0502020204030204" pitchFamily="34" charset="0"/>
              <a:cs typeface="Calibri" panose="020F0502020204030204" pitchFamily="34" charset="0"/>
            </a:endParaRPr>
          </a:p>
        </p:txBody>
      </p:sp>
      <p:sp>
        <p:nvSpPr>
          <p:cNvPr id="26" name="Espace réservé du contenu 2"/>
          <p:cNvSpPr>
            <a:spLocks noGrp="1"/>
          </p:cNvSpPr>
          <p:nvPr>
            <p:ph idx="1"/>
          </p:nvPr>
        </p:nvSpPr>
        <p:spPr>
          <a:xfrm>
            <a:off x="339962" y="2236055"/>
            <a:ext cx="8619444" cy="4026598"/>
          </a:xfrm>
        </p:spPr>
        <p:txBody>
          <a:bodyPr>
            <a:noAutofit/>
          </a:bodyPr>
          <a:lstStyle/>
          <a:p>
            <a:pPr marL="0" indent="0">
              <a:buNone/>
            </a:pPr>
            <a:r>
              <a:rPr lang="fr-FR" b="1" i="1" dirty="0" smtClean="0">
                <a:solidFill>
                  <a:srgbClr val="002060"/>
                </a:solidFill>
                <a:latin typeface="Calibri" panose="020F0502020204030204" pitchFamily="34" charset="0"/>
                <a:cs typeface="Calibri" panose="020F0502020204030204" pitchFamily="34" charset="0"/>
              </a:rPr>
              <a:t>En cours</a:t>
            </a:r>
            <a:endParaRPr lang="fr-FR" b="1" i="1" dirty="0">
              <a:solidFill>
                <a:srgbClr val="002060"/>
              </a:solidFill>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smtClean="0">
                <a:solidFill>
                  <a:srgbClr val="619FAD"/>
                </a:solidFill>
                <a:latin typeface="Calibri" panose="020F0502020204030204" pitchFamily="34" charset="0"/>
                <a:cs typeface="Calibri" panose="020F0502020204030204" pitchFamily="34" charset="0"/>
              </a:rPr>
              <a:t>Réponse </a:t>
            </a:r>
            <a:r>
              <a:rPr lang="fr-FR" b="1" dirty="0">
                <a:solidFill>
                  <a:srgbClr val="619FAD"/>
                </a:solidFill>
                <a:latin typeface="Calibri" panose="020F0502020204030204" pitchFamily="34" charset="0"/>
                <a:cs typeface="Calibri" panose="020F0502020204030204" pitchFamily="34" charset="0"/>
              </a:rPr>
              <a:t>un appel à projet spécifique de l’ARS (2020-2022) </a:t>
            </a:r>
          </a:p>
          <a:p>
            <a:pPr marL="0" indent="0">
              <a:buNone/>
            </a:pPr>
            <a:endParaRPr lang="fr-FR" sz="1000" dirty="0" smtClean="0">
              <a:solidFill>
                <a:schemeClr val="bg2">
                  <a:lumMod val="75000"/>
                </a:schemeClr>
              </a:solidFill>
              <a:latin typeface="Calibri" panose="020F0502020204030204" pitchFamily="34" charset="0"/>
              <a:cs typeface="Calibri" panose="020F0502020204030204" pitchFamily="34" charset="0"/>
            </a:endParaRPr>
          </a:p>
          <a:p>
            <a:pPr marL="0" indent="0">
              <a:buNone/>
            </a:pPr>
            <a:r>
              <a:rPr lang="fr-FR" b="1" i="1" dirty="0">
                <a:solidFill>
                  <a:srgbClr val="002060"/>
                </a:solidFill>
                <a:latin typeface="Calibri" panose="020F0502020204030204" pitchFamily="34" charset="0"/>
                <a:cs typeface="Calibri" panose="020F0502020204030204" pitchFamily="34" charset="0"/>
              </a:rPr>
              <a:t>En </a:t>
            </a:r>
            <a:r>
              <a:rPr lang="fr-FR" b="1" i="1" dirty="0" smtClean="0">
                <a:solidFill>
                  <a:srgbClr val="002060"/>
                </a:solidFill>
                <a:latin typeface="Calibri" panose="020F0502020204030204" pitchFamily="34" charset="0"/>
                <a:cs typeface="Calibri" panose="020F0502020204030204" pitchFamily="34" charset="0"/>
              </a:rPr>
              <a:t>projet</a:t>
            </a:r>
            <a:endParaRPr lang="fr-FR" b="1" i="1" dirty="0">
              <a:solidFill>
                <a:srgbClr val="002060"/>
              </a:solidFill>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smtClean="0">
                <a:solidFill>
                  <a:srgbClr val="619FAD"/>
                </a:solidFill>
                <a:latin typeface="Calibri" panose="020F0502020204030204" pitchFamily="34" charset="0"/>
                <a:cs typeface="Calibri" panose="020F0502020204030204" pitchFamily="34" charset="0"/>
              </a:rPr>
              <a:t>Création </a:t>
            </a:r>
            <a:r>
              <a:rPr lang="fr-FR" b="1" dirty="0">
                <a:solidFill>
                  <a:srgbClr val="619FAD"/>
                </a:solidFill>
                <a:latin typeface="Calibri" panose="020F0502020204030204" pitchFamily="34" charset="0"/>
                <a:cs typeface="Calibri" panose="020F0502020204030204" pitchFamily="34" charset="0"/>
              </a:rPr>
              <a:t>d’un </a:t>
            </a:r>
            <a:r>
              <a:rPr lang="fr-FR" b="1" dirty="0">
                <a:solidFill>
                  <a:srgbClr val="D26D08"/>
                </a:solidFill>
                <a:latin typeface="Calibri" panose="020F0502020204030204" pitchFamily="34" charset="0"/>
                <a:cs typeface="Calibri" panose="020F0502020204030204" pitchFamily="34" charset="0"/>
              </a:rPr>
              <a:t>centre dédié à l’éducation pour la santé et la promotion de la santé </a:t>
            </a:r>
            <a:r>
              <a:rPr lang="fr-FR" b="1" dirty="0">
                <a:solidFill>
                  <a:srgbClr val="619FAD"/>
                </a:solidFill>
                <a:latin typeface="Calibri" panose="020F0502020204030204" pitchFamily="34" charset="0"/>
                <a:cs typeface="Calibri" panose="020F0502020204030204" pitchFamily="34" charset="0"/>
              </a:rPr>
              <a:t>porté par l’unité </a:t>
            </a:r>
            <a:r>
              <a:rPr lang="fr-FR" b="1" dirty="0" err="1">
                <a:solidFill>
                  <a:srgbClr val="619FAD"/>
                </a:solidFill>
                <a:latin typeface="Calibri" panose="020F0502020204030204" pitchFamily="34" charset="0"/>
                <a:cs typeface="Calibri" panose="020F0502020204030204" pitchFamily="34" charset="0"/>
              </a:rPr>
              <a:t>PromES</a:t>
            </a:r>
            <a:endParaRPr lang="fr-FR" b="1" dirty="0">
              <a:solidFill>
                <a:srgbClr val="619FAD"/>
              </a:solidFill>
              <a:latin typeface="Calibri" panose="020F0502020204030204" pitchFamily="34" charset="0"/>
              <a:cs typeface="Calibri" panose="020F0502020204030204" pitchFamily="34" charset="0"/>
            </a:endParaRPr>
          </a:p>
          <a:p>
            <a:pPr lvl="1"/>
            <a:r>
              <a:rPr lang="fr-FR" sz="1800" dirty="0" smtClean="0">
                <a:solidFill>
                  <a:schemeClr val="tx2"/>
                </a:solidFill>
                <a:latin typeface="Calibri" panose="020F0502020204030204" pitchFamily="34" charset="0"/>
                <a:cs typeface="Calibri" panose="020F0502020204030204" pitchFamily="34" charset="0"/>
              </a:rPr>
              <a:t>En direction des 3 </a:t>
            </a:r>
            <a:r>
              <a:rPr lang="fr-FR" sz="1800" dirty="0">
                <a:solidFill>
                  <a:schemeClr val="tx2"/>
                </a:solidFill>
                <a:latin typeface="Calibri" panose="020F0502020204030204" pitchFamily="34" charset="0"/>
                <a:cs typeface="Calibri" panose="020F0502020204030204" pitchFamily="34" charset="0"/>
              </a:rPr>
              <a:t>publics : patients et entourage, personnel, à terme : communauté</a:t>
            </a:r>
          </a:p>
          <a:p>
            <a:pPr lvl="1"/>
            <a:r>
              <a:rPr lang="fr-FR" sz="1800" dirty="0">
                <a:solidFill>
                  <a:schemeClr val="tx2"/>
                </a:solidFill>
                <a:latin typeface="Calibri" panose="020F0502020204030204" pitchFamily="34" charset="0"/>
                <a:cs typeface="Calibri" panose="020F0502020204030204" pitchFamily="34" charset="0"/>
              </a:rPr>
              <a:t>Coordination et mise en œuvre de projets </a:t>
            </a:r>
            <a:r>
              <a:rPr lang="fr-FR" sz="1800" dirty="0" smtClean="0">
                <a:solidFill>
                  <a:schemeClr val="tx2"/>
                </a:solidFill>
                <a:latin typeface="Calibri" panose="020F0502020204030204" pitchFamily="34" charset="0"/>
                <a:cs typeface="Calibri" panose="020F0502020204030204" pitchFamily="34" charset="0"/>
              </a:rPr>
              <a:t>transversaux</a:t>
            </a:r>
            <a:endParaRPr lang="fr-FR" sz="1800" dirty="0">
              <a:solidFill>
                <a:schemeClr val="tx2"/>
              </a:solidFill>
              <a:latin typeface="Calibri" panose="020F0502020204030204" pitchFamily="34" charset="0"/>
              <a:cs typeface="Calibri" panose="020F0502020204030204" pitchFamily="34" charset="0"/>
            </a:endParaRPr>
          </a:p>
          <a:p>
            <a:pPr lvl="1"/>
            <a:r>
              <a:rPr lang="fr-FR" sz="1800" dirty="0">
                <a:solidFill>
                  <a:schemeClr val="tx2"/>
                </a:solidFill>
                <a:latin typeface="Calibri" panose="020F0502020204030204" pitchFamily="34" charset="0"/>
                <a:cs typeface="Calibri" panose="020F0502020204030204" pitchFamily="34" charset="0"/>
              </a:rPr>
              <a:t>Accompagnement à la mise en place de projets dans les pôles et services</a:t>
            </a:r>
          </a:p>
          <a:p>
            <a:pPr lvl="1"/>
            <a:r>
              <a:rPr lang="fr-FR" sz="1800" dirty="0">
                <a:solidFill>
                  <a:schemeClr val="tx2"/>
                </a:solidFill>
                <a:latin typeface="Calibri" panose="020F0502020204030204" pitchFamily="34" charset="0"/>
                <a:cs typeface="Calibri" panose="020F0502020204030204" pitchFamily="34" charset="0"/>
              </a:rPr>
              <a:t>Formation des professionnels en éducation pour la santé</a:t>
            </a:r>
          </a:p>
          <a:p>
            <a:pPr lvl="1"/>
            <a:r>
              <a:rPr lang="fr-FR" sz="1800" dirty="0">
                <a:solidFill>
                  <a:schemeClr val="tx2"/>
                </a:solidFill>
                <a:latin typeface="Calibri" panose="020F0502020204030204" pitchFamily="34" charset="0"/>
                <a:cs typeface="Calibri" panose="020F0502020204030204" pitchFamily="34" charset="0"/>
              </a:rPr>
              <a:t>Développement de programmes d’éducation pour la santé</a:t>
            </a:r>
          </a:p>
          <a:p>
            <a:pPr lvl="1"/>
            <a:endParaRPr lang="en-GB" sz="1600" dirty="0">
              <a:solidFill>
                <a:srgbClr val="619FAD"/>
              </a:solidFill>
            </a:endParaRPr>
          </a:p>
          <a:p>
            <a:pPr lvl="1"/>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9600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923" y="385280"/>
            <a:ext cx="8229600" cy="849943"/>
          </a:xfrm>
        </p:spPr>
        <p:txBody>
          <a:bodyPr>
            <a:normAutofit/>
          </a:bodyPr>
          <a:lstStyle/>
          <a:p>
            <a:pPr algn="ctr"/>
            <a:r>
              <a:rPr lang="fr-FR" sz="3600" b="1" dirty="0" smtClean="0">
                <a:solidFill>
                  <a:srgbClr val="1F497D"/>
                </a:solidFill>
                <a:latin typeface="Calibri" panose="020F0502020204030204" pitchFamily="34" charset="0"/>
                <a:cs typeface="Calibri" panose="020F0502020204030204" pitchFamily="34" charset="0"/>
              </a:rPr>
              <a:t>Les ingrédients de la démarche</a:t>
            </a:r>
            <a:endParaRPr lang="en-GB" sz="3600" b="1" dirty="0">
              <a:solidFill>
                <a:srgbClr val="1F497D"/>
              </a:solidFill>
              <a:latin typeface="Calibri" panose="020F0502020204030204" pitchFamily="34" charset="0"/>
              <a:cs typeface="Calibri" panose="020F0502020204030204" pitchFamily="34" charset="0"/>
            </a:endParaRPr>
          </a:p>
        </p:txBody>
      </p:sp>
      <p:grpSp>
        <p:nvGrpSpPr>
          <p:cNvPr id="34" name="Groupe 33"/>
          <p:cNvGrpSpPr/>
          <p:nvPr/>
        </p:nvGrpSpPr>
        <p:grpSpPr>
          <a:xfrm>
            <a:off x="1000101" y="1428736"/>
            <a:ext cx="7215238" cy="4929222"/>
            <a:chOff x="935535" y="1660648"/>
            <a:chExt cx="6712391" cy="4607587"/>
          </a:xfrm>
        </p:grpSpPr>
        <p:grpSp>
          <p:nvGrpSpPr>
            <p:cNvPr id="3" name="Groupe 26"/>
            <p:cNvGrpSpPr/>
            <p:nvPr/>
          </p:nvGrpSpPr>
          <p:grpSpPr>
            <a:xfrm>
              <a:off x="935535" y="2517181"/>
              <a:ext cx="1803202" cy="1875527"/>
              <a:chOff x="1205308" y="2919804"/>
              <a:chExt cx="1803202" cy="1875527"/>
            </a:xfrm>
          </p:grpSpPr>
          <p:sp>
            <p:nvSpPr>
              <p:cNvPr id="5" name="Croix 4"/>
              <p:cNvSpPr/>
              <p:nvPr/>
            </p:nvSpPr>
            <p:spPr>
              <a:xfrm>
                <a:off x="1205308" y="2919804"/>
                <a:ext cx="1803202" cy="1875527"/>
              </a:xfrm>
              <a:prstGeom prst="plus">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9" name="ZoneTexte 8"/>
              <p:cNvSpPr txBox="1"/>
              <p:nvPr/>
            </p:nvSpPr>
            <p:spPr>
              <a:xfrm>
                <a:off x="1338879" y="3451661"/>
                <a:ext cx="1536061" cy="863082"/>
              </a:xfrm>
              <a:prstGeom prst="rect">
                <a:avLst/>
              </a:prstGeom>
              <a:noFill/>
            </p:spPr>
            <p:txBody>
              <a:bodyPr wrap="square" rtlCol="0">
                <a:spAutoFit/>
              </a:bodyPr>
              <a:lstStyle/>
              <a:p>
                <a:pPr algn="ctr"/>
                <a:r>
                  <a:rPr lang="fr-FR" b="1" i="1" dirty="0" smtClean="0">
                    <a:solidFill>
                      <a:srgbClr val="00B050"/>
                    </a:solidFill>
                    <a:latin typeface="Calibri" panose="020F0502020204030204" pitchFamily="34" charset="0"/>
                    <a:cs typeface="Calibri" panose="020F0502020204030204" pitchFamily="34" charset="0"/>
                  </a:rPr>
                  <a:t>Initiative du service de santé publique</a:t>
                </a:r>
                <a:endParaRPr lang="en-GB" b="1" i="1" dirty="0">
                  <a:solidFill>
                    <a:srgbClr val="00B050"/>
                  </a:solidFill>
                  <a:latin typeface="Calibri" panose="020F0502020204030204" pitchFamily="34" charset="0"/>
                  <a:cs typeface="Calibri" panose="020F0502020204030204" pitchFamily="34" charset="0"/>
                </a:endParaRPr>
              </a:p>
            </p:txBody>
          </p:sp>
        </p:grpSp>
        <p:grpSp>
          <p:nvGrpSpPr>
            <p:cNvPr id="4" name="Groupe 28"/>
            <p:cNvGrpSpPr/>
            <p:nvPr/>
          </p:nvGrpSpPr>
          <p:grpSpPr>
            <a:xfrm>
              <a:off x="2271241" y="1660648"/>
              <a:ext cx="3140241" cy="2732060"/>
              <a:chOff x="2541014" y="2063271"/>
              <a:chExt cx="3140241" cy="2732060"/>
            </a:xfrm>
          </p:grpSpPr>
          <p:sp>
            <p:nvSpPr>
              <p:cNvPr id="7" name="Croix 6"/>
              <p:cNvSpPr/>
              <p:nvPr/>
            </p:nvSpPr>
            <p:spPr>
              <a:xfrm>
                <a:off x="3878052" y="2919804"/>
                <a:ext cx="1803202" cy="1875527"/>
              </a:xfrm>
              <a:prstGeom prst="plus">
                <a:avLst/>
              </a:prstGeom>
              <a:solidFill>
                <a:schemeClr val="bg1"/>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latin typeface="Calibri" panose="020F0502020204030204" pitchFamily="34" charset="0"/>
                  <a:cs typeface="Calibri" panose="020F0502020204030204" pitchFamily="34" charset="0"/>
                </a:endParaRPr>
              </a:p>
            </p:txBody>
          </p:sp>
          <p:grpSp>
            <p:nvGrpSpPr>
              <p:cNvPr id="14" name="Groupe 27"/>
              <p:cNvGrpSpPr/>
              <p:nvPr/>
            </p:nvGrpSpPr>
            <p:grpSpPr>
              <a:xfrm>
                <a:off x="2541014" y="2063271"/>
                <a:ext cx="1816678" cy="1875526"/>
                <a:chOff x="2541014" y="2063271"/>
                <a:chExt cx="1816678" cy="1875526"/>
              </a:xfrm>
            </p:grpSpPr>
            <p:sp>
              <p:nvSpPr>
                <p:cNvPr id="6" name="Croix 5"/>
                <p:cNvSpPr/>
                <p:nvPr/>
              </p:nvSpPr>
              <p:spPr>
                <a:xfrm>
                  <a:off x="2541014" y="2063271"/>
                  <a:ext cx="1803202" cy="1875526"/>
                </a:xfrm>
                <a:prstGeom prst="plus">
                  <a:avLst/>
                </a:prstGeom>
                <a:solidFill>
                  <a:schemeClr val="bg1"/>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Calibri" panose="020F0502020204030204" pitchFamily="34" charset="0"/>
                    <a:cs typeface="Calibri" panose="020F0502020204030204" pitchFamily="34" charset="0"/>
                  </a:endParaRPr>
                </a:p>
              </p:txBody>
            </p:sp>
            <p:sp>
              <p:nvSpPr>
                <p:cNvPr id="8" name="ZoneTexte 7"/>
                <p:cNvSpPr txBox="1"/>
                <p:nvPr/>
              </p:nvSpPr>
              <p:spPr>
                <a:xfrm>
                  <a:off x="2599858" y="2518822"/>
                  <a:ext cx="1757834" cy="1122007"/>
                </a:xfrm>
                <a:prstGeom prst="rect">
                  <a:avLst/>
                </a:prstGeom>
                <a:noFill/>
              </p:spPr>
              <p:txBody>
                <a:bodyPr wrap="square" rtlCol="0">
                  <a:spAutoFit/>
                </a:bodyPr>
                <a:lstStyle/>
                <a:p>
                  <a:pPr algn="ctr"/>
                  <a:r>
                    <a:rPr lang="fr-FR" b="1" i="1" dirty="0">
                      <a:solidFill>
                        <a:srgbClr val="FF00FF"/>
                      </a:solidFill>
                      <a:latin typeface="Calibri" panose="020F0502020204030204" pitchFamily="34" charset="0"/>
                      <a:cs typeface="Calibri" panose="020F0502020204030204" pitchFamily="34" charset="0"/>
                    </a:rPr>
                    <a:t>V</a:t>
                  </a:r>
                  <a:r>
                    <a:rPr lang="fr-FR" b="1" i="1" dirty="0" smtClean="0">
                      <a:solidFill>
                        <a:srgbClr val="FF00FF"/>
                      </a:solidFill>
                      <a:latin typeface="Calibri" panose="020F0502020204030204" pitchFamily="34" charset="0"/>
                      <a:cs typeface="Calibri" panose="020F0502020204030204" pitchFamily="34" charset="0"/>
                    </a:rPr>
                    <a:t>olonté de l’ARS de développer la démarche HPS en région</a:t>
                  </a:r>
                  <a:endParaRPr lang="en-GB" sz="1600" b="1" i="1" dirty="0">
                    <a:solidFill>
                      <a:srgbClr val="FF00FF"/>
                    </a:solidFill>
                    <a:latin typeface="Calibri" panose="020F0502020204030204" pitchFamily="34" charset="0"/>
                    <a:cs typeface="Calibri" panose="020F0502020204030204" pitchFamily="34" charset="0"/>
                  </a:endParaRPr>
                </a:p>
              </p:txBody>
            </p:sp>
          </p:grpSp>
          <p:sp>
            <p:nvSpPr>
              <p:cNvPr id="12" name="ZoneTexte 11"/>
              <p:cNvSpPr txBox="1"/>
              <p:nvPr/>
            </p:nvSpPr>
            <p:spPr>
              <a:xfrm>
                <a:off x="3944838" y="3471063"/>
                <a:ext cx="1736417" cy="863082"/>
              </a:xfrm>
              <a:prstGeom prst="rect">
                <a:avLst/>
              </a:prstGeom>
              <a:noFill/>
            </p:spPr>
            <p:txBody>
              <a:bodyPr wrap="square" rtlCol="0">
                <a:spAutoFit/>
              </a:bodyPr>
              <a:lstStyle/>
              <a:p>
                <a:pPr algn="ctr"/>
                <a:r>
                  <a:rPr lang="fr-FR" b="1" i="1" dirty="0" smtClean="0">
                    <a:solidFill>
                      <a:srgbClr val="FF00FF"/>
                    </a:solidFill>
                    <a:latin typeface="Calibri" panose="020F0502020204030204" pitchFamily="34" charset="0"/>
                    <a:cs typeface="Calibri" panose="020F0502020204030204" pitchFamily="34" charset="0"/>
                  </a:rPr>
                  <a:t>Engagement  de la Direction générale du CHU </a:t>
                </a:r>
              </a:p>
            </p:txBody>
          </p:sp>
        </p:grpSp>
        <p:grpSp>
          <p:nvGrpSpPr>
            <p:cNvPr id="27" name="Groupe 13"/>
            <p:cNvGrpSpPr/>
            <p:nvPr/>
          </p:nvGrpSpPr>
          <p:grpSpPr>
            <a:xfrm>
              <a:off x="2264721" y="3486377"/>
              <a:ext cx="1809722" cy="1875527"/>
              <a:chOff x="136478" y="4327125"/>
              <a:chExt cx="1951246" cy="2016224"/>
            </a:xfrm>
          </p:grpSpPr>
          <p:sp>
            <p:nvSpPr>
              <p:cNvPr id="25" name="Croix 24"/>
              <p:cNvSpPr/>
              <p:nvPr/>
            </p:nvSpPr>
            <p:spPr>
              <a:xfrm>
                <a:off x="143508" y="4327125"/>
                <a:ext cx="1944216" cy="2016224"/>
              </a:xfrm>
              <a:prstGeom prst="plus">
                <a:avLst/>
              </a:prstGeom>
              <a:solidFill>
                <a:schemeClr val="bg1"/>
              </a:solidFill>
              <a:ln w="28575">
                <a:solidFill>
                  <a:srgbClr val="F68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6" name="ZoneTexte 25"/>
              <p:cNvSpPr txBox="1"/>
              <p:nvPr/>
            </p:nvSpPr>
            <p:spPr>
              <a:xfrm>
                <a:off x="136478" y="4897364"/>
                <a:ext cx="1934726" cy="927828"/>
              </a:xfrm>
              <a:prstGeom prst="rect">
                <a:avLst/>
              </a:prstGeom>
              <a:noFill/>
            </p:spPr>
            <p:txBody>
              <a:bodyPr wrap="square" rtlCol="0">
                <a:spAutoFit/>
              </a:bodyPr>
              <a:lstStyle/>
              <a:p>
                <a:pPr algn="ctr"/>
                <a:r>
                  <a:rPr lang="fr-FR" b="1" i="1" dirty="0" smtClean="0">
                    <a:solidFill>
                      <a:srgbClr val="F6820E"/>
                    </a:solidFill>
                    <a:latin typeface="Calibri" panose="020F0502020204030204" pitchFamily="34" charset="0"/>
                    <a:cs typeface="Calibri" panose="020F0502020204030204" pitchFamily="34" charset="0"/>
                  </a:rPr>
                  <a:t>Structuration organisationnelle du CHU</a:t>
                </a:r>
                <a:endParaRPr lang="en-GB" b="1" i="1" dirty="0">
                  <a:solidFill>
                    <a:srgbClr val="F6820E"/>
                  </a:solidFill>
                  <a:latin typeface="Calibri" panose="020F0502020204030204" pitchFamily="34" charset="0"/>
                  <a:cs typeface="Calibri" panose="020F0502020204030204" pitchFamily="34" charset="0"/>
                </a:endParaRPr>
              </a:p>
            </p:txBody>
          </p:sp>
        </p:grpSp>
        <p:grpSp>
          <p:nvGrpSpPr>
            <p:cNvPr id="28" name="Groupe 32"/>
            <p:cNvGrpSpPr/>
            <p:nvPr/>
          </p:nvGrpSpPr>
          <p:grpSpPr>
            <a:xfrm>
              <a:off x="5844724" y="2048299"/>
              <a:ext cx="1803202" cy="1875527"/>
              <a:chOff x="6114497" y="2450922"/>
              <a:chExt cx="1803202" cy="1875527"/>
            </a:xfrm>
          </p:grpSpPr>
          <p:sp>
            <p:nvSpPr>
              <p:cNvPr id="16" name="Croix 15"/>
              <p:cNvSpPr/>
              <p:nvPr/>
            </p:nvSpPr>
            <p:spPr>
              <a:xfrm>
                <a:off x="6114497" y="2450922"/>
                <a:ext cx="1803202" cy="1875527"/>
              </a:xfrm>
              <a:prstGeom prst="plus">
                <a:avLst/>
              </a:prstGeom>
              <a:solidFill>
                <a:schemeClr val="bg1"/>
              </a:solidFill>
              <a:ln w="28575">
                <a:solidFill>
                  <a:srgbClr val="61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8" name="Rectangle 17"/>
              <p:cNvSpPr/>
              <p:nvPr/>
            </p:nvSpPr>
            <p:spPr>
              <a:xfrm>
                <a:off x="6200278" y="2931367"/>
                <a:ext cx="1612082" cy="863082"/>
              </a:xfrm>
              <a:prstGeom prst="rect">
                <a:avLst/>
              </a:prstGeom>
            </p:spPr>
            <p:txBody>
              <a:bodyPr wrap="square">
                <a:spAutoFit/>
              </a:bodyPr>
              <a:lstStyle/>
              <a:p>
                <a:pPr algn="ctr"/>
                <a:r>
                  <a:rPr lang="fr-FR" b="1" i="1" dirty="0" smtClean="0">
                    <a:solidFill>
                      <a:srgbClr val="619FAD"/>
                    </a:solidFill>
                    <a:latin typeface="Calibri" panose="020F0502020204030204" pitchFamily="34" charset="0"/>
                    <a:cs typeface="Calibri" panose="020F0502020204030204" pitchFamily="34" charset="0"/>
                  </a:rPr>
                  <a:t>Réponse à un appel à projet  spécifique</a:t>
                </a:r>
                <a:endParaRPr lang="en-GB" b="1" i="1" dirty="0">
                  <a:solidFill>
                    <a:srgbClr val="619FAD"/>
                  </a:solidFill>
                  <a:latin typeface="Calibri" panose="020F0502020204030204" pitchFamily="34" charset="0"/>
                  <a:cs typeface="Calibri" panose="020F0502020204030204" pitchFamily="34" charset="0"/>
                </a:endParaRPr>
              </a:p>
            </p:txBody>
          </p:sp>
        </p:grpSp>
        <p:grpSp>
          <p:nvGrpSpPr>
            <p:cNvPr id="29" name="Groupe 31"/>
            <p:cNvGrpSpPr/>
            <p:nvPr/>
          </p:nvGrpSpPr>
          <p:grpSpPr>
            <a:xfrm>
              <a:off x="4942651" y="3454944"/>
              <a:ext cx="1819987" cy="1875527"/>
              <a:chOff x="5212424" y="3857567"/>
              <a:chExt cx="1819987" cy="1875527"/>
            </a:xfrm>
          </p:grpSpPr>
          <p:sp>
            <p:nvSpPr>
              <p:cNvPr id="19" name="Croix 18"/>
              <p:cNvSpPr/>
              <p:nvPr/>
            </p:nvSpPr>
            <p:spPr>
              <a:xfrm>
                <a:off x="5212424" y="3857567"/>
                <a:ext cx="1803202" cy="1875527"/>
              </a:xfrm>
              <a:prstGeom prst="plus">
                <a:avLst/>
              </a:prstGeom>
              <a:solidFill>
                <a:schemeClr val="bg1"/>
              </a:solidFill>
              <a:ln w="28575">
                <a:solidFill>
                  <a:srgbClr val="159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0" name="Rectangle 19"/>
              <p:cNvSpPr/>
              <p:nvPr/>
            </p:nvSpPr>
            <p:spPr>
              <a:xfrm>
                <a:off x="5298136" y="4586088"/>
                <a:ext cx="1734275" cy="345233"/>
              </a:xfrm>
              <a:prstGeom prst="rect">
                <a:avLst/>
              </a:prstGeom>
            </p:spPr>
            <p:txBody>
              <a:bodyPr wrap="square">
                <a:spAutoFit/>
              </a:bodyPr>
              <a:lstStyle/>
              <a:p>
                <a:pPr algn="ctr"/>
                <a:r>
                  <a:rPr lang="fr-FR" b="1" i="1" dirty="0">
                    <a:solidFill>
                      <a:srgbClr val="1599F3"/>
                    </a:solidFill>
                    <a:latin typeface="Calibri" panose="020F0502020204030204" pitchFamily="34" charset="0"/>
                    <a:cs typeface="Calibri" panose="020F0502020204030204" pitchFamily="34" charset="0"/>
                  </a:rPr>
                  <a:t>E</a:t>
                </a:r>
                <a:r>
                  <a:rPr lang="fr-FR" b="1" i="1" dirty="0" smtClean="0">
                    <a:solidFill>
                      <a:srgbClr val="1599F3"/>
                    </a:solidFill>
                    <a:latin typeface="Calibri" panose="020F0502020204030204" pitchFamily="34" charset="0"/>
                    <a:cs typeface="Calibri" panose="020F0502020204030204" pitchFamily="34" charset="0"/>
                  </a:rPr>
                  <a:t>quipe projet</a:t>
                </a:r>
                <a:endParaRPr lang="en-GB" b="1" i="1" dirty="0">
                  <a:solidFill>
                    <a:srgbClr val="1599F3"/>
                  </a:solidFill>
                  <a:latin typeface="Calibri" panose="020F0502020204030204" pitchFamily="34" charset="0"/>
                  <a:cs typeface="Calibri" panose="020F0502020204030204" pitchFamily="34" charset="0"/>
                </a:endParaRPr>
              </a:p>
            </p:txBody>
          </p:sp>
        </p:grpSp>
        <p:grpSp>
          <p:nvGrpSpPr>
            <p:cNvPr id="31" name="Groupe 21"/>
            <p:cNvGrpSpPr/>
            <p:nvPr/>
          </p:nvGrpSpPr>
          <p:grpSpPr>
            <a:xfrm>
              <a:off x="3533376" y="4392708"/>
              <a:ext cx="1950343" cy="1875527"/>
              <a:chOff x="3909236" y="4748795"/>
              <a:chExt cx="2102863" cy="2016224"/>
            </a:xfrm>
          </p:grpSpPr>
          <p:sp>
            <p:nvSpPr>
              <p:cNvPr id="23" name="Croix 22"/>
              <p:cNvSpPr/>
              <p:nvPr/>
            </p:nvSpPr>
            <p:spPr>
              <a:xfrm>
                <a:off x="3995936" y="4748795"/>
                <a:ext cx="1944216" cy="2016224"/>
              </a:xfrm>
              <a:prstGeom prst="plus">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4" name="ZoneTexte 23"/>
              <p:cNvSpPr txBox="1"/>
              <p:nvPr/>
            </p:nvSpPr>
            <p:spPr>
              <a:xfrm>
                <a:off x="3909236" y="5519147"/>
                <a:ext cx="2102863" cy="371131"/>
              </a:xfrm>
              <a:prstGeom prst="rect">
                <a:avLst/>
              </a:prstGeom>
              <a:noFill/>
            </p:spPr>
            <p:txBody>
              <a:bodyPr wrap="square" rtlCol="0">
                <a:spAutoFit/>
              </a:bodyPr>
              <a:lstStyle/>
              <a:p>
                <a:pPr algn="ctr"/>
                <a:r>
                  <a:rPr lang="fr-FR" b="1" i="1" dirty="0" smtClean="0">
                    <a:solidFill>
                      <a:schemeClr val="tx2">
                        <a:lumMod val="60000"/>
                        <a:lumOff val="40000"/>
                      </a:schemeClr>
                    </a:solidFill>
                    <a:latin typeface="Calibri" panose="020F0502020204030204" pitchFamily="34" charset="0"/>
                    <a:cs typeface="Calibri" panose="020F0502020204030204" pitchFamily="34" charset="0"/>
                  </a:rPr>
                  <a:t>Diagnostic initial</a:t>
                </a:r>
              </a:p>
            </p:txBody>
          </p:sp>
        </p:grpSp>
      </p:grpSp>
      <p:sp>
        <p:nvSpPr>
          <p:cNvPr id="35" name="Espace réservé du numéro de diapositive 34"/>
          <p:cNvSpPr>
            <a:spLocks noGrp="1"/>
          </p:cNvSpPr>
          <p:nvPr>
            <p:ph type="sldNum" sz="quarter" idx="12"/>
          </p:nvPr>
        </p:nvSpPr>
        <p:spPr/>
        <p:txBody>
          <a:bodyPr/>
          <a:lstStyle/>
          <a:p>
            <a:pPr algn="r"/>
            <a:fld id="{9FCEF21D-0A30-4A02-B170-90289B4A25AD}" type="slidenum">
              <a:rPr lang="en-GB" smtClean="0"/>
              <a:pPr algn="r"/>
              <a:t>13</a:t>
            </a:fld>
            <a:endParaRPr lang="en-GB" dirty="0"/>
          </a:p>
        </p:txBody>
      </p:sp>
      <p:sp>
        <p:nvSpPr>
          <p:cNvPr id="36"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algn="ctr">
              <a:defRPr sz="1200">
                <a:solidFill>
                  <a:schemeClr val="bg1">
                    <a:lumMod val="50000"/>
                  </a:schemeClr>
                </a:solidFill>
                <a:latin typeface="Calibri" panose="020F0502020204030204" pitchFamily="34" charset="0"/>
                <a:cs typeface="Calibri" panose="020F0502020204030204" pitchFamily="34" charset="0"/>
              </a:defRPr>
            </a:lvl1pPr>
          </a:lstStyle>
          <a:p>
            <a:r>
              <a:rPr lang="fr-FR" dirty="0"/>
              <a:t>Etat des lieux de la promotion de la santé au CHU de Nantes - 1er colloque LSPS - 10 Septembre 2019</a:t>
            </a:r>
            <a:endParaRPr lang="en-GB" dirty="0"/>
          </a:p>
        </p:txBody>
      </p:sp>
    </p:spTree>
    <p:extLst>
      <p:ext uri="{BB962C8B-B14F-4D97-AF65-F5344CB8AC3E}">
        <p14:creationId xmlns="" xmlns:p14="http://schemas.microsoft.com/office/powerpoint/2010/main" val="1534371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04864"/>
            <a:ext cx="7772400" cy="1470025"/>
          </a:xfrm>
        </p:spPr>
        <p:txBody>
          <a:bodyPr>
            <a:noAutofit/>
          </a:bodyPr>
          <a:lstStyle/>
          <a:p>
            <a:r>
              <a:rPr lang="fr-FR" sz="4000" b="1" dirty="0" smtClean="0">
                <a:solidFill>
                  <a:schemeClr val="tx2"/>
                </a:solidFill>
              </a:rPr>
              <a:t>Merci de votre attention !</a:t>
            </a:r>
            <a:endParaRPr lang="en-GB" sz="4000" b="1" dirty="0">
              <a:solidFill>
                <a:schemeClr val="tx2"/>
              </a:solidFill>
            </a:endParaRPr>
          </a:p>
        </p:txBody>
      </p:sp>
      <p:pic>
        <p:nvPicPr>
          <p:cNvPr id="4" name="Imag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5389496"/>
            <a:ext cx="9144000" cy="1468504"/>
          </a:xfrm>
          <a:prstGeom prst="rect">
            <a:avLst/>
          </a:prstGeom>
        </p:spPr>
      </p:pic>
      <p:pic>
        <p:nvPicPr>
          <p:cNvPr id="6" name="Imag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512" y="136932"/>
            <a:ext cx="1350361" cy="918037"/>
          </a:xfrm>
          <a:prstGeom prst="rect">
            <a:avLst/>
          </a:prstGeom>
        </p:spPr>
      </p:pic>
      <p:sp>
        <p:nvSpPr>
          <p:cNvPr id="7" name="ZoneTexte 6"/>
          <p:cNvSpPr txBox="1"/>
          <p:nvPr/>
        </p:nvSpPr>
        <p:spPr>
          <a:xfrm>
            <a:off x="1637377" y="170409"/>
            <a:ext cx="7506623" cy="646331"/>
          </a:xfrm>
          <a:prstGeom prst="rect">
            <a:avLst/>
          </a:prstGeom>
          <a:noFill/>
        </p:spPr>
        <p:txBody>
          <a:bodyPr wrap="square" rtlCol="0">
            <a:spAutoFit/>
          </a:bodyPr>
          <a:lstStyle/>
          <a:p>
            <a:pPr algn="ctr"/>
            <a:r>
              <a:rPr lang="en-GB" i="1" dirty="0">
                <a:solidFill>
                  <a:srgbClr val="D26D08"/>
                </a:solidFill>
              </a:rPr>
              <a:t>1</a:t>
            </a:r>
            <a:r>
              <a:rPr lang="en-GB" i="1" baseline="30000" dirty="0">
                <a:solidFill>
                  <a:srgbClr val="D26D08"/>
                </a:solidFill>
              </a:rPr>
              <a:t>er</a:t>
            </a:r>
            <a:r>
              <a:rPr lang="en-GB" i="1" dirty="0">
                <a:solidFill>
                  <a:srgbClr val="D26D08"/>
                </a:solidFill>
              </a:rPr>
              <a:t> </a:t>
            </a:r>
            <a:r>
              <a:rPr lang="en-GB" i="1" dirty="0" err="1">
                <a:solidFill>
                  <a:srgbClr val="D26D08"/>
                </a:solidFill>
              </a:rPr>
              <a:t>colloque</a:t>
            </a:r>
            <a:r>
              <a:rPr lang="en-GB" i="1" dirty="0">
                <a:solidFill>
                  <a:srgbClr val="D26D08"/>
                </a:solidFill>
              </a:rPr>
              <a:t> </a:t>
            </a:r>
            <a:r>
              <a:rPr lang="en-GB" i="1" dirty="0" smtClean="0">
                <a:solidFill>
                  <a:srgbClr val="D26D08"/>
                </a:solidFill>
              </a:rPr>
              <a:t>Lieu </a:t>
            </a:r>
            <a:r>
              <a:rPr lang="en-GB" i="1" dirty="0">
                <a:solidFill>
                  <a:srgbClr val="D26D08"/>
                </a:solidFill>
              </a:rPr>
              <a:t>de </a:t>
            </a:r>
            <a:r>
              <a:rPr lang="en-GB" i="1" dirty="0" smtClean="0">
                <a:solidFill>
                  <a:srgbClr val="D26D08"/>
                </a:solidFill>
              </a:rPr>
              <a:t>Santé </a:t>
            </a:r>
            <a:r>
              <a:rPr lang="en-GB" i="1" dirty="0" err="1">
                <a:solidFill>
                  <a:srgbClr val="D26D08"/>
                </a:solidFill>
              </a:rPr>
              <a:t>P</a:t>
            </a:r>
            <a:r>
              <a:rPr lang="en-GB" i="1" dirty="0" err="1" smtClean="0">
                <a:solidFill>
                  <a:srgbClr val="D26D08"/>
                </a:solidFill>
              </a:rPr>
              <a:t>romoteur</a:t>
            </a:r>
            <a:r>
              <a:rPr lang="en-GB" i="1" dirty="0" smtClean="0">
                <a:solidFill>
                  <a:srgbClr val="D26D08"/>
                </a:solidFill>
              </a:rPr>
              <a:t> </a:t>
            </a:r>
            <a:r>
              <a:rPr lang="en-GB" i="1" dirty="0">
                <a:solidFill>
                  <a:srgbClr val="D26D08"/>
                </a:solidFill>
              </a:rPr>
              <a:t>de S</a:t>
            </a:r>
            <a:r>
              <a:rPr lang="en-GB" i="1" dirty="0" smtClean="0">
                <a:solidFill>
                  <a:srgbClr val="D26D08"/>
                </a:solidFill>
              </a:rPr>
              <a:t>anté</a:t>
            </a:r>
          </a:p>
          <a:p>
            <a:pPr algn="ctr"/>
            <a:r>
              <a:rPr lang="fr-FR" i="1" dirty="0" smtClean="0">
                <a:solidFill>
                  <a:srgbClr val="D26D08"/>
                </a:solidFill>
              </a:rPr>
              <a:t>9 </a:t>
            </a:r>
            <a:r>
              <a:rPr lang="fr-FR" i="1" dirty="0">
                <a:solidFill>
                  <a:srgbClr val="D26D08"/>
                </a:solidFill>
              </a:rPr>
              <a:t>&amp; 10 Septembre - </a:t>
            </a:r>
            <a:r>
              <a:rPr lang="fr-FR" i="1" dirty="0" smtClean="0">
                <a:solidFill>
                  <a:srgbClr val="D26D08"/>
                </a:solidFill>
              </a:rPr>
              <a:t>Bordeaux</a:t>
            </a:r>
            <a:endParaRPr lang="en-GB" i="1" dirty="0">
              <a:solidFill>
                <a:srgbClr val="D26D08"/>
              </a:solidFill>
            </a:endParaRPr>
          </a:p>
        </p:txBody>
      </p:sp>
    </p:spTree>
    <p:extLst>
      <p:ext uri="{BB962C8B-B14F-4D97-AF65-F5344CB8AC3E}">
        <p14:creationId xmlns="" xmlns:p14="http://schemas.microsoft.com/office/powerpoint/2010/main" val="3319398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591344"/>
          </a:xfrm>
        </p:spPr>
        <p:txBody>
          <a:bodyPr vert="horz" lIns="91440" tIns="45720" rIns="91440" bIns="45720" rtlCol="0" anchor="ctr">
            <a:noAutofit/>
          </a:bodyPr>
          <a:lstStyle/>
          <a:p>
            <a:pPr algn="ctr"/>
            <a:r>
              <a:rPr lang="fr-FR" sz="3600" b="1" dirty="0" smtClean="0">
                <a:solidFill>
                  <a:srgbClr val="1F497D"/>
                </a:solidFill>
                <a:latin typeface="Calibri" panose="020F0502020204030204" pitchFamily="34" charset="0"/>
                <a:cs typeface="Calibri" panose="020F0502020204030204" pitchFamily="34" charset="0"/>
              </a:rPr>
              <a:t>Contexte du </a:t>
            </a:r>
            <a:r>
              <a:rPr lang="fr-FR" sz="3600" b="1" dirty="0">
                <a:solidFill>
                  <a:srgbClr val="D26D08"/>
                </a:solidFill>
                <a:latin typeface="Calibri" pitchFamily="34" charset="0"/>
                <a:cs typeface="Calibri" pitchFamily="34" charset="0"/>
              </a:rPr>
              <a:t>CHU de </a:t>
            </a:r>
            <a:r>
              <a:rPr lang="fr-FR" sz="3600" b="1" dirty="0" smtClean="0">
                <a:solidFill>
                  <a:srgbClr val="D26D08"/>
                </a:solidFill>
                <a:latin typeface="Calibri" pitchFamily="34" charset="0"/>
                <a:cs typeface="Calibri" pitchFamily="34" charset="0"/>
              </a:rPr>
              <a:t>Nantes</a:t>
            </a:r>
            <a:endParaRPr lang="en-GB" sz="3600" b="1" dirty="0">
              <a:solidFill>
                <a:srgbClr val="1F497D"/>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3347864" y="4193932"/>
            <a:ext cx="5688632" cy="1692279"/>
          </a:xfrm>
        </p:spPr>
        <p:txBody>
          <a:bodyPr>
            <a:noAutofit/>
          </a:bodyPr>
          <a:lstStyle/>
          <a:p>
            <a:pPr>
              <a:buNone/>
            </a:pPr>
            <a:r>
              <a:rPr lang="fr-FR" sz="2800" b="1" dirty="0" smtClean="0">
                <a:solidFill>
                  <a:schemeClr val="tx2"/>
                </a:solidFill>
                <a:latin typeface="Calibri" pitchFamily="34" charset="0"/>
                <a:cs typeface="Calibri" pitchFamily="34" charset="0"/>
              </a:rPr>
              <a:t>Perspective 2026 : </a:t>
            </a:r>
            <a:r>
              <a:rPr lang="fr-FR" sz="2800" b="1" dirty="0" smtClean="0">
                <a:solidFill>
                  <a:srgbClr val="D26D08"/>
                </a:solidFill>
                <a:latin typeface="Calibri" pitchFamily="34" charset="0"/>
                <a:cs typeface="Calibri" pitchFamily="34" charset="0"/>
              </a:rPr>
              <a:t>Nouvel hôpital </a:t>
            </a:r>
          </a:p>
          <a:p>
            <a:pPr lvl="1">
              <a:buClrTx/>
              <a:buFont typeface="Calibri" pitchFamily="34" charset="0"/>
              <a:buChar char="‒"/>
            </a:pPr>
            <a:r>
              <a:rPr lang="fr-FR" dirty="0" smtClean="0">
                <a:latin typeface="Calibri" pitchFamily="34" charset="0"/>
                <a:cs typeface="Calibri" pitchFamily="34" charset="0"/>
              </a:rPr>
              <a:t>Regroupement des activités de court-séjour</a:t>
            </a:r>
          </a:p>
          <a:p>
            <a:pPr lvl="1">
              <a:buClrTx/>
              <a:buFont typeface="Calibri" pitchFamily="34" charset="0"/>
              <a:buChar char="‒"/>
            </a:pPr>
            <a:r>
              <a:rPr lang="fr-FR" dirty="0" smtClean="0">
                <a:latin typeface="Calibri" pitchFamily="34" charset="0"/>
                <a:cs typeface="Calibri" pitchFamily="34" charset="0"/>
              </a:rPr>
              <a:t>Association des </a:t>
            </a:r>
            <a:r>
              <a:rPr lang="fr-FR" b="1" dirty="0" smtClean="0">
                <a:solidFill>
                  <a:schemeClr val="accent2"/>
                </a:solidFill>
                <a:latin typeface="Calibri" pitchFamily="34" charset="0"/>
                <a:cs typeface="Calibri" pitchFamily="34" charset="0"/>
              </a:rPr>
              <a:t>activités de soins, formation et recherche </a:t>
            </a:r>
            <a:r>
              <a:rPr lang="fr-FR" dirty="0" smtClean="0">
                <a:latin typeface="Calibri" pitchFamily="34" charset="0"/>
                <a:cs typeface="Calibri" pitchFamily="34" charset="0"/>
              </a:rPr>
              <a:t>(Institut de recherche en santé)</a:t>
            </a:r>
          </a:p>
        </p:txBody>
      </p:sp>
      <p:sp>
        <p:nvSpPr>
          <p:cNvPr id="4" name="Espace réservé du pied de page 3"/>
          <p:cNvSpPr>
            <a:spLocks noGrp="1"/>
          </p:cNvSpPr>
          <p:nvPr>
            <p:ph type="ftr" sz="quarter" idx="11"/>
          </p:nvPr>
        </p:nvSpPr>
        <p:spPr>
          <a:xfrm>
            <a:off x="509242" y="6484192"/>
            <a:ext cx="7992888" cy="329184"/>
          </a:xfrm>
        </p:spPr>
        <p:txBody>
          <a:bodyPr vert="horz" lIns="91440" tIns="45720" rIns="91440" bIns="45720" rtlCol="0" anchor="ctr"/>
          <a:lstStyle/>
          <a:p>
            <a:r>
              <a:rPr lang="fr-FR" dirty="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pPr algn="r"/>
            <a:fld id="{9FCEF21D-0A30-4A02-B170-90289B4A25AD}" type="slidenum">
              <a:rPr lang="en-GB" smtClean="0"/>
              <a:pPr algn="r"/>
              <a:t>2</a:t>
            </a:fld>
            <a:endParaRPr lang="en-GB" dirty="0"/>
          </a:p>
        </p:txBody>
      </p:sp>
      <p:grpSp>
        <p:nvGrpSpPr>
          <p:cNvPr id="18" name="Groupe 17"/>
          <p:cNvGrpSpPr/>
          <p:nvPr/>
        </p:nvGrpSpPr>
        <p:grpSpPr>
          <a:xfrm>
            <a:off x="336410" y="1462883"/>
            <a:ext cx="2521078" cy="769441"/>
            <a:chOff x="336410" y="1462883"/>
            <a:chExt cx="2521078" cy="769441"/>
          </a:xfrm>
        </p:grpSpPr>
        <p:pic>
          <p:nvPicPr>
            <p:cNvPr id="7" name="Image 6" descr="hospital-39398_960_720.png"/>
            <p:cNvPicPr>
              <a:picLocks noChangeAspect="1"/>
            </p:cNvPicPr>
            <p:nvPr/>
          </p:nvPicPr>
          <p:blipFill>
            <a:blip r:embed="rId2" cstate="print"/>
            <a:stretch>
              <a:fillRect/>
            </a:stretch>
          </p:blipFill>
          <p:spPr>
            <a:xfrm>
              <a:off x="336410" y="1532051"/>
              <a:ext cx="685880" cy="685880"/>
            </a:xfrm>
            <a:prstGeom prst="rect">
              <a:avLst/>
            </a:prstGeom>
          </p:spPr>
        </p:pic>
        <p:sp>
          <p:nvSpPr>
            <p:cNvPr id="10" name="ZoneTexte 9"/>
            <p:cNvSpPr txBox="1"/>
            <p:nvPr/>
          </p:nvSpPr>
          <p:spPr>
            <a:xfrm>
              <a:off x="1012070" y="1462883"/>
              <a:ext cx="1845418" cy="769441"/>
            </a:xfrm>
            <a:prstGeom prst="rect">
              <a:avLst/>
            </a:prstGeom>
            <a:noFill/>
          </p:spPr>
          <p:txBody>
            <a:bodyPr wrap="square" rtlCol="0">
              <a:spAutoFit/>
            </a:bodyPr>
            <a:lstStyle/>
            <a:p>
              <a:pPr marL="0" lvl="1"/>
              <a:r>
                <a:rPr lang="fr-FR" sz="2800" b="1" i="1" dirty="0" smtClean="0">
                  <a:solidFill>
                    <a:schemeClr val="accent2"/>
                  </a:solidFill>
                  <a:latin typeface="Calibri" pitchFamily="34" charset="0"/>
                  <a:cs typeface="Calibri" pitchFamily="34" charset="0"/>
                </a:rPr>
                <a:t>6 </a:t>
              </a:r>
              <a:r>
                <a:rPr lang="fr-FR" sz="2000" b="1" i="1" dirty="0" smtClean="0">
                  <a:solidFill>
                    <a:schemeClr val="accent2"/>
                  </a:solidFill>
                  <a:latin typeface="Calibri" pitchFamily="34" charset="0"/>
                  <a:cs typeface="Calibri" pitchFamily="34" charset="0"/>
                </a:rPr>
                <a:t>sites </a:t>
              </a:r>
            </a:p>
            <a:p>
              <a:pPr marL="0" lvl="1"/>
              <a:r>
                <a:rPr lang="fr-FR" sz="1600" b="1" i="1" dirty="0" smtClean="0">
                  <a:solidFill>
                    <a:schemeClr val="accent2"/>
                  </a:solidFill>
                  <a:latin typeface="Calibri" pitchFamily="34" charset="0"/>
                  <a:cs typeface="Calibri" pitchFamily="34" charset="0"/>
                </a:rPr>
                <a:t>géographiques</a:t>
              </a:r>
              <a:endParaRPr lang="en-GB" sz="1600" b="1" dirty="0">
                <a:solidFill>
                  <a:schemeClr val="accent2"/>
                </a:solidFill>
              </a:endParaRPr>
            </a:p>
          </p:txBody>
        </p:sp>
      </p:grpSp>
      <p:grpSp>
        <p:nvGrpSpPr>
          <p:cNvPr id="19" name="Groupe 18"/>
          <p:cNvGrpSpPr/>
          <p:nvPr/>
        </p:nvGrpSpPr>
        <p:grpSpPr>
          <a:xfrm>
            <a:off x="2878552" y="1532051"/>
            <a:ext cx="4032037" cy="803121"/>
            <a:chOff x="2878552" y="1532051"/>
            <a:chExt cx="4032037" cy="803121"/>
          </a:xfrm>
        </p:grpSpPr>
        <p:pic>
          <p:nvPicPr>
            <p:cNvPr id="6" name="Image 5" descr="doctor-2411135_960_720.png"/>
            <p:cNvPicPr>
              <a:picLocks noChangeAspect="1"/>
            </p:cNvPicPr>
            <p:nvPr/>
          </p:nvPicPr>
          <p:blipFill>
            <a:blip r:embed="rId3" cstate="print"/>
            <a:stretch>
              <a:fillRect/>
            </a:stretch>
          </p:blipFill>
          <p:spPr>
            <a:xfrm>
              <a:off x="2878552" y="1532051"/>
              <a:ext cx="785818" cy="785818"/>
            </a:xfrm>
            <a:prstGeom prst="rect">
              <a:avLst/>
            </a:prstGeom>
          </p:spPr>
        </p:pic>
        <p:sp>
          <p:nvSpPr>
            <p:cNvPr id="11" name="ZoneTexte 10"/>
            <p:cNvSpPr txBox="1"/>
            <p:nvPr/>
          </p:nvSpPr>
          <p:spPr>
            <a:xfrm>
              <a:off x="3695879" y="1565731"/>
              <a:ext cx="3214710" cy="769441"/>
            </a:xfrm>
            <a:prstGeom prst="rect">
              <a:avLst/>
            </a:prstGeom>
            <a:noFill/>
          </p:spPr>
          <p:txBody>
            <a:bodyPr wrap="square" rtlCol="0">
              <a:spAutoFit/>
            </a:bodyPr>
            <a:lstStyle/>
            <a:p>
              <a:r>
                <a:rPr lang="fr-FR" sz="2800" b="1" i="1" dirty="0" smtClean="0">
                  <a:solidFill>
                    <a:schemeClr val="accent2"/>
                  </a:solidFill>
                  <a:latin typeface="Calibri" pitchFamily="34" charset="0"/>
                  <a:cs typeface="Calibri" pitchFamily="34" charset="0"/>
                </a:rPr>
                <a:t>12 000</a:t>
              </a:r>
              <a:r>
                <a:rPr lang="fr-FR" sz="2400" b="1" i="1" dirty="0" smtClean="0">
                  <a:solidFill>
                    <a:schemeClr val="accent2"/>
                  </a:solidFill>
                  <a:latin typeface="Calibri" pitchFamily="34" charset="0"/>
                  <a:cs typeface="Calibri" pitchFamily="34" charset="0"/>
                </a:rPr>
                <a:t> </a:t>
              </a:r>
              <a:r>
                <a:rPr lang="fr-FR" sz="2000" b="1" i="1" dirty="0" smtClean="0">
                  <a:solidFill>
                    <a:schemeClr val="accent2"/>
                  </a:solidFill>
                  <a:latin typeface="Calibri" pitchFamily="34" charset="0"/>
                  <a:cs typeface="Calibri" pitchFamily="34" charset="0"/>
                </a:rPr>
                <a:t>professionnels</a:t>
              </a:r>
            </a:p>
            <a:p>
              <a:r>
                <a:rPr lang="fr-FR" sz="1600" b="1" i="1" dirty="0" smtClean="0">
                  <a:solidFill>
                    <a:schemeClr val="accent2"/>
                  </a:solidFill>
                  <a:latin typeface="Calibri" pitchFamily="34" charset="0"/>
                  <a:cs typeface="Calibri" pitchFamily="34" charset="0"/>
                </a:rPr>
                <a:t>et futurs professionnels de santé</a:t>
              </a:r>
            </a:p>
          </p:txBody>
        </p:sp>
      </p:grpSp>
      <p:grpSp>
        <p:nvGrpSpPr>
          <p:cNvPr id="21" name="Groupe 20"/>
          <p:cNvGrpSpPr/>
          <p:nvPr/>
        </p:nvGrpSpPr>
        <p:grpSpPr>
          <a:xfrm>
            <a:off x="3131840" y="2573843"/>
            <a:ext cx="2953629" cy="944574"/>
            <a:chOff x="3131840" y="2573843"/>
            <a:chExt cx="2953629" cy="944574"/>
          </a:xfrm>
        </p:grpSpPr>
        <p:pic>
          <p:nvPicPr>
            <p:cNvPr id="9" name="Image 8" descr="baby-1248299_960_720.png"/>
            <p:cNvPicPr>
              <a:picLocks noChangeAspect="1"/>
            </p:cNvPicPr>
            <p:nvPr/>
          </p:nvPicPr>
          <p:blipFill>
            <a:blip r:embed="rId4" cstate="print"/>
            <a:stretch>
              <a:fillRect/>
            </a:stretch>
          </p:blipFill>
          <p:spPr>
            <a:xfrm>
              <a:off x="4788024" y="2573843"/>
              <a:ext cx="1297445" cy="932539"/>
            </a:xfrm>
            <a:prstGeom prst="rect">
              <a:avLst/>
            </a:prstGeom>
          </p:spPr>
        </p:pic>
        <p:sp>
          <p:nvSpPr>
            <p:cNvPr id="12" name="ZoneTexte 11"/>
            <p:cNvSpPr txBox="1"/>
            <p:nvPr/>
          </p:nvSpPr>
          <p:spPr>
            <a:xfrm>
              <a:off x="3131840" y="2687420"/>
              <a:ext cx="1813204" cy="830997"/>
            </a:xfrm>
            <a:prstGeom prst="rect">
              <a:avLst/>
            </a:prstGeom>
            <a:noFill/>
          </p:spPr>
          <p:txBody>
            <a:bodyPr wrap="square" rtlCol="0">
              <a:spAutoFit/>
            </a:bodyPr>
            <a:lstStyle/>
            <a:p>
              <a:pPr algn="r"/>
              <a:r>
                <a:rPr lang="fr-FR" sz="2800" b="1" i="1" dirty="0" smtClean="0">
                  <a:solidFill>
                    <a:schemeClr val="accent2"/>
                  </a:solidFill>
                  <a:latin typeface="Calibri" pitchFamily="34" charset="0"/>
                  <a:cs typeface="Calibri" pitchFamily="34" charset="0"/>
                </a:rPr>
                <a:t>4000</a:t>
              </a:r>
              <a:r>
                <a:rPr lang="fr-FR" sz="2000" b="1" i="1" dirty="0" smtClean="0">
                  <a:solidFill>
                    <a:schemeClr val="accent2"/>
                  </a:solidFill>
                  <a:latin typeface="Calibri" pitchFamily="34" charset="0"/>
                  <a:cs typeface="Calibri" pitchFamily="34" charset="0"/>
                </a:rPr>
                <a:t> naissances/an</a:t>
              </a:r>
            </a:p>
          </p:txBody>
        </p:sp>
      </p:grpSp>
      <p:grpSp>
        <p:nvGrpSpPr>
          <p:cNvPr id="20" name="Groupe 19"/>
          <p:cNvGrpSpPr/>
          <p:nvPr/>
        </p:nvGrpSpPr>
        <p:grpSpPr>
          <a:xfrm>
            <a:off x="107504" y="2518285"/>
            <a:ext cx="2649657" cy="1138773"/>
            <a:chOff x="107504" y="2518285"/>
            <a:chExt cx="2649657" cy="1138773"/>
          </a:xfrm>
        </p:grpSpPr>
        <p:pic>
          <p:nvPicPr>
            <p:cNvPr id="8" name="Image 7" descr="red-42254_960_720.png"/>
            <p:cNvPicPr>
              <a:picLocks noChangeAspect="1"/>
            </p:cNvPicPr>
            <p:nvPr/>
          </p:nvPicPr>
          <p:blipFill>
            <a:blip r:embed="rId5" cstate="print"/>
            <a:stretch>
              <a:fillRect/>
            </a:stretch>
          </p:blipFill>
          <p:spPr>
            <a:xfrm>
              <a:off x="1979712" y="2648121"/>
              <a:ext cx="777449" cy="783982"/>
            </a:xfrm>
            <a:prstGeom prst="rect">
              <a:avLst/>
            </a:prstGeom>
          </p:spPr>
        </p:pic>
        <p:sp>
          <p:nvSpPr>
            <p:cNvPr id="13" name="ZoneTexte 12"/>
            <p:cNvSpPr txBox="1"/>
            <p:nvPr/>
          </p:nvSpPr>
          <p:spPr>
            <a:xfrm>
              <a:off x="107504" y="2518285"/>
              <a:ext cx="1785950" cy="1138773"/>
            </a:xfrm>
            <a:prstGeom prst="rect">
              <a:avLst/>
            </a:prstGeom>
            <a:noFill/>
          </p:spPr>
          <p:txBody>
            <a:bodyPr wrap="square" rtlCol="0">
              <a:spAutoFit/>
            </a:bodyPr>
            <a:lstStyle/>
            <a:p>
              <a:pPr algn="r"/>
              <a:r>
                <a:rPr lang="fr-FR" sz="2800" b="1" i="1" dirty="0" smtClean="0">
                  <a:solidFill>
                    <a:schemeClr val="accent2"/>
                  </a:solidFill>
                  <a:latin typeface="Calibri" pitchFamily="34" charset="0"/>
                  <a:cs typeface="Calibri" pitchFamily="34" charset="0"/>
                </a:rPr>
                <a:t>122 000 </a:t>
              </a:r>
            </a:p>
            <a:p>
              <a:pPr algn="r"/>
              <a:r>
                <a:rPr lang="fr-FR" sz="2000" b="1" i="1" dirty="0" smtClean="0">
                  <a:solidFill>
                    <a:schemeClr val="accent2"/>
                  </a:solidFill>
                  <a:latin typeface="Calibri" pitchFamily="34" charset="0"/>
                  <a:cs typeface="Calibri" pitchFamily="34" charset="0"/>
                </a:rPr>
                <a:t>passages aux urgences/an</a:t>
              </a:r>
            </a:p>
          </p:txBody>
        </p:sp>
      </p:grpSp>
      <p:sp>
        <p:nvSpPr>
          <p:cNvPr id="14" name="ZoneTexte 13"/>
          <p:cNvSpPr txBox="1"/>
          <p:nvPr/>
        </p:nvSpPr>
        <p:spPr>
          <a:xfrm>
            <a:off x="6588224" y="1340768"/>
            <a:ext cx="2448272" cy="1292662"/>
          </a:xfrm>
          <a:prstGeom prst="rect">
            <a:avLst/>
          </a:prstGeom>
          <a:noFill/>
        </p:spPr>
        <p:txBody>
          <a:bodyPr wrap="square" rtlCol="0">
            <a:spAutoFit/>
          </a:bodyPr>
          <a:lstStyle/>
          <a:p>
            <a:pPr algn="ctr"/>
            <a:r>
              <a:rPr lang="fr-FR" sz="2800" b="1" i="1" dirty="0" smtClean="0">
                <a:solidFill>
                  <a:schemeClr val="accent2"/>
                </a:solidFill>
                <a:latin typeface="Calibri" pitchFamily="34" charset="0"/>
                <a:cs typeface="Calibri" pitchFamily="34" charset="0"/>
              </a:rPr>
              <a:t>12</a:t>
            </a:r>
            <a:r>
              <a:rPr lang="fr-FR" sz="2000" b="1" i="1" dirty="0" smtClean="0">
                <a:solidFill>
                  <a:schemeClr val="accent2"/>
                </a:solidFill>
                <a:latin typeface="Calibri" pitchFamily="34" charset="0"/>
                <a:cs typeface="Calibri" pitchFamily="34" charset="0"/>
              </a:rPr>
              <a:t> pôles </a:t>
            </a:r>
            <a:br>
              <a:rPr lang="fr-FR" sz="2000" b="1" i="1" dirty="0" smtClean="0">
                <a:solidFill>
                  <a:schemeClr val="accent2"/>
                </a:solidFill>
                <a:latin typeface="Calibri" pitchFamily="34" charset="0"/>
                <a:cs typeface="Calibri" pitchFamily="34" charset="0"/>
              </a:rPr>
            </a:br>
            <a:r>
              <a:rPr lang="fr-FR" sz="1600" b="1" i="1" dirty="0" smtClean="0">
                <a:solidFill>
                  <a:schemeClr val="accent2"/>
                </a:solidFill>
                <a:latin typeface="Calibri" pitchFamily="34" charset="0"/>
                <a:cs typeface="Calibri" pitchFamily="34" charset="0"/>
              </a:rPr>
              <a:t>hospitalo-universitaires </a:t>
            </a:r>
          </a:p>
          <a:p>
            <a:pPr algn="ctr"/>
            <a:r>
              <a:rPr lang="fr-FR" sz="1600" i="1" dirty="0" smtClean="0">
                <a:latin typeface="Calibri" pitchFamily="34" charset="0"/>
                <a:cs typeface="Calibri" pitchFamily="34" charset="0"/>
              </a:rPr>
              <a:t>dont un pôle de santé publique</a:t>
            </a:r>
            <a:endParaRPr lang="fr-FR" sz="1600" b="1" i="1" dirty="0" smtClean="0">
              <a:solidFill>
                <a:schemeClr val="accent2"/>
              </a:solidFill>
              <a:latin typeface="Calibri" pitchFamily="34" charset="0"/>
              <a:cs typeface="Calibri" pitchFamily="34" charset="0"/>
            </a:endParaRPr>
          </a:p>
        </p:txBody>
      </p:sp>
      <p:grpSp>
        <p:nvGrpSpPr>
          <p:cNvPr id="22" name="Groupe 21"/>
          <p:cNvGrpSpPr/>
          <p:nvPr/>
        </p:nvGrpSpPr>
        <p:grpSpPr>
          <a:xfrm>
            <a:off x="7024731" y="2789867"/>
            <a:ext cx="1651725" cy="935818"/>
            <a:chOff x="7024731" y="2789867"/>
            <a:chExt cx="1651725" cy="935818"/>
          </a:xfrm>
        </p:grpSpPr>
        <p:pic>
          <p:nvPicPr>
            <p:cNvPr id="15" name="Image 14" descr="1494506.png"/>
            <p:cNvPicPr>
              <a:picLocks noChangeAspect="1"/>
            </p:cNvPicPr>
            <p:nvPr/>
          </p:nvPicPr>
          <p:blipFill>
            <a:blip r:embed="rId6" cstate="print"/>
            <a:stretch>
              <a:fillRect/>
            </a:stretch>
          </p:blipFill>
          <p:spPr>
            <a:xfrm>
              <a:off x="7740638" y="2789867"/>
              <a:ext cx="935818" cy="935818"/>
            </a:xfrm>
            <a:prstGeom prst="rect">
              <a:avLst/>
            </a:prstGeom>
          </p:spPr>
        </p:pic>
        <p:pic>
          <p:nvPicPr>
            <p:cNvPr id="16" name="Image 15" descr="309533.png"/>
            <p:cNvPicPr>
              <a:picLocks noChangeAspect="1"/>
            </p:cNvPicPr>
            <p:nvPr/>
          </p:nvPicPr>
          <p:blipFill>
            <a:blip r:embed="rId7" cstate="print"/>
            <a:stretch>
              <a:fillRect/>
            </a:stretch>
          </p:blipFill>
          <p:spPr>
            <a:xfrm>
              <a:off x="7024731" y="2796991"/>
              <a:ext cx="794469" cy="928694"/>
            </a:xfrm>
            <a:prstGeom prst="rect">
              <a:avLst/>
            </a:prstGeom>
          </p:spPr>
        </p:pic>
      </p:grpSp>
      <p:pic>
        <p:nvPicPr>
          <p:cNvPr id="1026" name="Picture 2"/>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38737" y="4086011"/>
            <a:ext cx="3071288" cy="1842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47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923" y="385280"/>
            <a:ext cx="8229600" cy="849943"/>
          </a:xfrm>
        </p:spPr>
        <p:txBody>
          <a:bodyPr>
            <a:normAutofit/>
          </a:bodyPr>
          <a:lstStyle/>
          <a:p>
            <a:pPr algn="ctr"/>
            <a:r>
              <a:rPr lang="fr-FR" sz="3600" b="1" dirty="0" smtClean="0">
                <a:solidFill>
                  <a:srgbClr val="1F497D"/>
                </a:solidFill>
                <a:latin typeface="Calibri" panose="020F0502020204030204" pitchFamily="34" charset="0"/>
                <a:cs typeface="Calibri" panose="020F0502020204030204" pitchFamily="34" charset="0"/>
              </a:rPr>
              <a:t>Les ingrédients de la démarche</a:t>
            </a:r>
            <a:endParaRPr lang="en-GB" sz="3600" b="1" dirty="0">
              <a:solidFill>
                <a:srgbClr val="1F497D"/>
              </a:solidFill>
              <a:latin typeface="Calibri" panose="020F0502020204030204" pitchFamily="34" charset="0"/>
              <a:cs typeface="Calibri" panose="020F0502020204030204" pitchFamily="34" charset="0"/>
            </a:endParaRPr>
          </a:p>
        </p:txBody>
      </p:sp>
      <p:grpSp>
        <p:nvGrpSpPr>
          <p:cNvPr id="27" name="Groupe 26"/>
          <p:cNvGrpSpPr/>
          <p:nvPr/>
        </p:nvGrpSpPr>
        <p:grpSpPr>
          <a:xfrm>
            <a:off x="427028" y="1589009"/>
            <a:ext cx="2311709" cy="2803699"/>
            <a:chOff x="696801" y="1991632"/>
            <a:chExt cx="2311709" cy="2803699"/>
          </a:xfrm>
        </p:grpSpPr>
        <p:sp>
          <p:nvSpPr>
            <p:cNvPr id="5" name="Croix 4"/>
            <p:cNvSpPr/>
            <p:nvPr/>
          </p:nvSpPr>
          <p:spPr>
            <a:xfrm>
              <a:off x="1205308" y="2919804"/>
              <a:ext cx="1803202" cy="1875527"/>
            </a:xfrm>
            <a:prstGeom prst="plus">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0" name="ZoneTexte 9"/>
            <p:cNvSpPr txBox="1"/>
            <p:nvPr/>
          </p:nvSpPr>
          <p:spPr>
            <a:xfrm>
              <a:off x="696801" y="1991632"/>
              <a:ext cx="1602847" cy="830997"/>
            </a:xfrm>
            <a:prstGeom prst="rect">
              <a:avLst/>
            </a:prstGeom>
            <a:noFill/>
            <a:ln>
              <a:noFill/>
            </a:ln>
          </p:spPr>
          <p:txBody>
            <a:bodyPr wrap="square" rtlCol="0">
              <a:spAutoFit/>
            </a:bodyPr>
            <a:lstStyle/>
            <a:p>
              <a:pPr algn="ctr"/>
              <a:r>
                <a:rPr lang="fr-FR" sz="2400" b="1" dirty="0" smtClean="0">
                  <a:solidFill>
                    <a:srgbClr val="00B050"/>
                  </a:solidFill>
                  <a:latin typeface="Calibri" panose="020F0502020204030204" pitchFamily="34" charset="0"/>
                  <a:cs typeface="Calibri" panose="020F0502020204030204" pitchFamily="34" charset="0"/>
                </a:rPr>
                <a:t>Une motivation</a:t>
              </a:r>
              <a:endParaRPr lang="en-GB" sz="2400" b="1" dirty="0">
                <a:solidFill>
                  <a:srgbClr val="00B050"/>
                </a:solidFill>
                <a:latin typeface="Calibri" panose="020F0502020204030204" pitchFamily="34" charset="0"/>
                <a:cs typeface="Calibri" panose="020F0502020204030204" pitchFamily="34" charset="0"/>
              </a:endParaRPr>
            </a:p>
          </p:txBody>
        </p:sp>
      </p:grpSp>
      <p:grpSp>
        <p:nvGrpSpPr>
          <p:cNvPr id="29" name="Groupe 28"/>
          <p:cNvGrpSpPr/>
          <p:nvPr/>
        </p:nvGrpSpPr>
        <p:grpSpPr>
          <a:xfrm>
            <a:off x="2271241" y="1272211"/>
            <a:ext cx="3319402" cy="3120497"/>
            <a:chOff x="2541014" y="1674834"/>
            <a:chExt cx="3319402" cy="3120497"/>
          </a:xfrm>
        </p:grpSpPr>
        <p:sp>
          <p:nvSpPr>
            <p:cNvPr id="7" name="Croix 6"/>
            <p:cNvSpPr/>
            <p:nvPr/>
          </p:nvSpPr>
          <p:spPr>
            <a:xfrm>
              <a:off x="3878052" y="2919804"/>
              <a:ext cx="1803202" cy="1875527"/>
            </a:xfrm>
            <a:prstGeom prst="plus">
              <a:avLst/>
            </a:prstGeom>
            <a:solidFill>
              <a:schemeClr val="bg1"/>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latin typeface="Calibri" panose="020F0502020204030204" pitchFamily="34" charset="0"/>
                <a:cs typeface="Calibri" panose="020F0502020204030204" pitchFamily="34" charset="0"/>
              </a:endParaRPr>
            </a:p>
          </p:txBody>
        </p:sp>
        <p:grpSp>
          <p:nvGrpSpPr>
            <p:cNvPr id="28" name="Groupe 27"/>
            <p:cNvGrpSpPr/>
            <p:nvPr/>
          </p:nvGrpSpPr>
          <p:grpSpPr>
            <a:xfrm>
              <a:off x="2541014" y="1674834"/>
              <a:ext cx="3319402" cy="2263963"/>
              <a:chOff x="2541014" y="1674834"/>
              <a:chExt cx="3319402" cy="2263963"/>
            </a:xfrm>
          </p:grpSpPr>
          <p:sp>
            <p:nvSpPr>
              <p:cNvPr id="6" name="Croix 5"/>
              <p:cNvSpPr/>
              <p:nvPr/>
            </p:nvSpPr>
            <p:spPr>
              <a:xfrm>
                <a:off x="2541014" y="2063271"/>
                <a:ext cx="1803202" cy="1875526"/>
              </a:xfrm>
              <a:prstGeom prst="plus">
                <a:avLst/>
              </a:prstGeom>
              <a:solidFill>
                <a:schemeClr val="bg1"/>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atin typeface="Calibri" panose="020F0502020204030204" pitchFamily="34" charset="0"/>
                  <a:cs typeface="Calibri" panose="020F0502020204030204" pitchFamily="34" charset="0"/>
                </a:endParaRPr>
              </a:p>
            </p:txBody>
          </p:sp>
          <p:sp>
            <p:nvSpPr>
              <p:cNvPr id="11" name="ZoneTexte 10"/>
              <p:cNvSpPr txBox="1"/>
              <p:nvPr/>
            </p:nvSpPr>
            <p:spPr>
              <a:xfrm>
                <a:off x="4257569" y="1674834"/>
                <a:ext cx="1602847" cy="1200329"/>
              </a:xfrm>
              <a:prstGeom prst="rect">
                <a:avLst/>
              </a:prstGeom>
              <a:noFill/>
            </p:spPr>
            <p:txBody>
              <a:bodyPr wrap="square" rtlCol="0">
                <a:spAutoFit/>
              </a:bodyPr>
              <a:lstStyle/>
              <a:p>
                <a:pPr algn="ctr"/>
                <a:r>
                  <a:rPr lang="fr-FR" sz="2400" b="1" dirty="0" smtClean="0">
                    <a:solidFill>
                      <a:srgbClr val="FF00FF"/>
                    </a:solidFill>
                    <a:latin typeface="Calibri" panose="020F0502020204030204" pitchFamily="34" charset="0"/>
                    <a:cs typeface="Calibri" panose="020F0502020204030204" pitchFamily="34" charset="0"/>
                  </a:rPr>
                  <a:t>Un leadership politique</a:t>
                </a:r>
                <a:endParaRPr lang="en-GB" sz="2400" b="1" dirty="0">
                  <a:solidFill>
                    <a:srgbClr val="FF00FF"/>
                  </a:solidFill>
                  <a:latin typeface="Calibri" panose="020F0502020204030204" pitchFamily="34" charset="0"/>
                  <a:cs typeface="Calibri" panose="020F0502020204030204" pitchFamily="34" charset="0"/>
                </a:endParaRPr>
              </a:p>
            </p:txBody>
          </p:sp>
        </p:grpSp>
      </p:grpSp>
      <p:grpSp>
        <p:nvGrpSpPr>
          <p:cNvPr id="30" name="Groupe 29"/>
          <p:cNvGrpSpPr/>
          <p:nvPr/>
        </p:nvGrpSpPr>
        <p:grpSpPr>
          <a:xfrm>
            <a:off x="493138" y="3486377"/>
            <a:ext cx="3581305" cy="2374863"/>
            <a:chOff x="762911" y="3889000"/>
            <a:chExt cx="3581305" cy="2374863"/>
          </a:xfrm>
        </p:grpSpPr>
        <p:sp>
          <p:nvSpPr>
            <p:cNvPr id="25" name="Croix 24"/>
            <p:cNvSpPr/>
            <p:nvPr/>
          </p:nvSpPr>
          <p:spPr>
            <a:xfrm>
              <a:off x="2541014" y="3889000"/>
              <a:ext cx="1803202" cy="1875527"/>
            </a:xfrm>
            <a:prstGeom prst="plus">
              <a:avLst/>
            </a:prstGeom>
            <a:solidFill>
              <a:schemeClr val="bg1"/>
            </a:solidFill>
            <a:ln w="28575">
              <a:solidFill>
                <a:srgbClr val="F68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5" name="ZoneTexte 14"/>
            <p:cNvSpPr txBox="1"/>
            <p:nvPr/>
          </p:nvSpPr>
          <p:spPr>
            <a:xfrm>
              <a:off x="762911" y="5432866"/>
              <a:ext cx="2275882" cy="830997"/>
            </a:xfrm>
            <a:prstGeom prst="rect">
              <a:avLst/>
            </a:prstGeom>
            <a:noFill/>
          </p:spPr>
          <p:txBody>
            <a:bodyPr wrap="square" rtlCol="0">
              <a:spAutoFit/>
            </a:bodyPr>
            <a:lstStyle/>
            <a:p>
              <a:pPr algn="ctr"/>
              <a:r>
                <a:rPr lang="fr-FR" sz="2400" b="1" dirty="0" smtClean="0">
                  <a:solidFill>
                    <a:srgbClr val="F6820E"/>
                  </a:solidFill>
                  <a:latin typeface="Calibri" panose="020F0502020204030204" pitchFamily="34" charset="0"/>
                  <a:cs typeface="Calibri" panose="020F0502020204030204" pitchFamily="34" charset="0"/>
                </a:rPr>
                <a:t>Un leadership organisationnel</a:t>
              </a:r>
              <a:endParaRPr lang="en-GB" sz="2400" b="1" dirty="0" smtClean="0">
                <a:solidFill>
                  <a:srgbClr val="F6820E"/>
                </a:solidFill>
                <a:latin typeface="Calibri" panose="020F0502020204030204" pitchFamily="34" charset="0"/>
                <a:cs typeface="Calibri" panose="020F0502020204030204" pitchFamily="34" charset="0"/>
              </a:endParaRPr>
            </a:p>
          </p:txBody>
        </p:sp>
      </p:grpSp>
      <p:grpSp>
        <p:nvGrpSpPr>
          <p:cNvPr id="33" name="Groupe 32"/>
          <p:cNvGrpSpPr/>
          <p:nvPr/>
        </p:nvGrpSpPr>
        <p:grpSpPr>
          <a:xfrm>
            <a:off x="5844724" y="1199136"/>
            <a:ext cx="2801871" cy="2724690"/>
            <a:chOff x="6114497" y="1601759"/>
            <a:chExt cx="2801871" cy="2724690"/>
          </a:xfrm>
        </p:grpSpPr>
        <p:sp>
          <p:nvSpPr>
            <p:cNvPr id="16" name="Croix 15"/>
            <p:cNvSpPr/>
            <p:nvPr/>
          </p:nvSpPr>
          <p:spPr>
            <a:xfrm>
              <a:off x="6114497" y="2450922"/>
              <a:ext cx="1803202" cy="1875527"/>
            </a:xfrm>
            <a:prstGeom prst="plus">
              <a:avLst/>
            </a:prstGeom>
            <a:solidFill>
              <a:schemeClr val="bg1"/>
            </a:solidFill>
            <a:ln w="28575">
              <a:solidFill>
                <a:srgbClr val="61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7" name="Rectangle 16"/>
            <p:cNvSpPr/>
            <p:nvPr/>
          </p:nvSpPr>
          <p:spPr>
            <a:xfrm>
              <a:off x="7333356" y="1601759"/>
              <a:ext cx="1583012" cy="1200329"/>
            </a:xfrm>
            <a:prstGeom prst="rect">
              <a:avLst/>
            </a:prstGeom>
          </p:spPr>
          <p:txBody>
            <a:bodyPr wrap="square">
              <a:spAutoFit/>
            </a:bodyPr>
            <a:lstStyle/>
            <a:p>
              <a:pPr algn="ctr"/>
              <a:r>
                <a:rPr lang="fr-FR" sz="2400" b="1" dirty="0" smtClean="0">
                  <a:solidFill>
                    <a:srgbClr val="619FAD"/>
                  </a:solidFill>
                  <a:latin typeface="Calibri" panose="020F0502020204030204" pitchFamily="34" charset="0"/>
                  <a:cs typeface="Calibri" panose="020F0502020204030204" pitchFamily="34" charset="0"/>
                </a:rPr>
                <a:t>Des moyens dédiés</a:t>
              </a:r>
              <a:endParaRPr lang="en-GB" sz="2400" b="1" dirty="0">
                <a:solidFill>
                  <a:srgbClr val="619FAD"/>
                </a:solidFill>
                <a:latin typeface="Calibri" panose="020F0502020204030204" pitchFamily="34" charset="0"/>
                <a:cs typeface="Calibri" panose="020F0502020204030204" pitchFamily="34" charset="0"/>
              </a:endParaRPr>
            </a:p>
          </p:txBody>
        </p:sp>
      </p:grpSp>
      <p:grpSp>
        <p:nvGrpSpPr>
          <p:cNvPr id="32" name="Groupe 31"/>
          <p:cNvGrpSpPr/>
          <p:nvPr/>
        </p:nvGrpSpPr>
        <p:grpSpPr>
          <a:xfrm>
            <a:off x="4942651" y="3454944"/>
            <a:ext cx="3573585" cy="1906960"/>
            <a:chOff x="5212424" y="3857567"/>
            <a:chExt cx="3573585" cy="1906960"/>
          </a:xfrm>
        </p:grpSpPr>
        <p:sp>
          <p:nvSpPr>
            <p:cNvPr id="19" name="Croix 18"/>
            <p:cNvSpPr/>
            <p:nvPr/>
          </p:nvSpPr>
          <p:spPr>
            <a:xfrm>
              <a:off x="5212424" y="3857567"/>
              <a:ext cx="1803202" cy="1875527"/>
            </a:xfrm>
            <a:prstGeom prst="plus">
              <a:avLst/>
            </a:prstGeom>
            <a:solidFill>
              <a:schemeClr val="bg1"/>
            </a:solidFill>
            <a:ln w="28575">
              <a:solidFill>
                <a:srgbClr val="159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1" name="Rectangle 20"/>
            <p:cNvSpPr/>
            <p:nvPr/>
          </p:nvSpPr>
          <p:spPr>
            <a:xfrm>
              <a:off x="6930476" y="4564198"/>
              <a:ext cx="1855533" cy="1200329"/>
            </a:xfrm>
            <a:prstGeom prst="rect">
              <a:avLst/>
            </a:prstGeom>
          </p:spPr>
          <p:txBody>
            <a:bodyPr wrap="square">
              <a:spAutoFit/>
            </a:bodyPr>
            <a:lstStyle/>
            <a:p>
              <a:pPr algn="ctr"/>
              <a:r>
                <a:rPr lang="fr-FR" sz="2400" b="1" dirty="0" smtClean="0">
                  <a:solidFill>
                    <a:srgbClr val="1599F3"/>
                  </a:solidFill>
                  <a:latin typeface="Calibri" panose="020F0502020204030204" pitchFamily="34" charset="0"/>
                  <a:cs typeface="Calibri" panose="020F0502020204030204" pitchFamily="34" charset="0"/>
                </a:rPr>
                <a:t>Un leadership opérationnel</a:t>
              </a:r>
              <a:endParaRPr lang="en-GB" sz="2400" b="1" dirty="0">
                <a:solidFill>
                  <a:srgbClr val="1599F3"/>
                </a:solidFill>
                <a:latin typeface="Calibri" panose="020F0502020204030204" pitchFamily="34" charset="0"/>
                <a:cs typeface="Calibri" panose="020F0502020204030204" pitchFamily="34" charset="0"/>
              </a:endParaRPr>
            </a:p>
          </p:txBody>
        </p:sp>
      </p:grpSp>
      <p:grpSp>
        <p:nvGrpSpPr>
          <p:cNvPr id="31" name="Groupe 30"/>
          <p:cNvGrpSpPr/>
          <p:nvPr/>
        </p:nvGrpSpPr>
        <p:grpSpPr>
          <a:xfrm>
            <a:off x="3613788" y="4392708"/>
            <a:ext cx="3790309" cy="1875527"/>
            <a:chOff x="3883561" y="4795331"/>
            <a:chExt cx="3790309" cy="1875527"/>
          </a:xfrm>
        </p:grpSpPr>
        <p:sp>
          <p:nvSpPr>
            <p:cNvPr id="13" name="ZoneTexte 12"/>
            <p:cNvSpPr txBox="1"/>
            <p:nvPr/>
          </p:nvSpPr>
          <p:spPr>
            <a:xfrm>
              <a:off x="5536741" y="6183785"/>
              <a:ext cx="2137129" cy="461665"/>
            </a:xfrm>
            <a:prstGeom prst="rect">
              <a:avLst/>
            </a:prstGeom>
            <a:noFill/>
          </p:spPr>
          <p:txBody>
            <a:bodyPr wrap="square" rtlCol="0">
              <a:spAutoFit/>
            </a:bodyPr>
            <a:lstStyle/>
            <a:p>
              <a:pPr algn="ctr"/>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Une impulsion</a:t>
              </a:r>
              <a:endParaRPr lang="en-GB" sz="2400"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23" name="Croix 22"/>
            <p:cNvSpPr/>
            <p:nvPr/>
          </p:nvSpPr>
          <p:spPr>
            <a:xfrm>
              <a:off x="3883561" y="4795331"/>
              <a:ext cx="1803203" cy="1875527"/>
            </a:xfrm>
            <a:prstGeom prst="plus">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grpSp>
      <p:sp>
        <p:nvSpPr>
          <p:cNvPr id="35" name="Espace réservé du numéro de diapositive 34"/>
          <p:cNvSpPr>
            <a:spLocks noGrp="1"/>
          </p:cNvSpPr>
          <p:nvPr>
            <p:ph type="sldNum" sz="quarter" idx="12"/>
          </p:nvPr>
        </p:nvSpPr>
        <p:spPr/>
        <p:txBody>
          <a:bodyPr/>
          <a:lstStyle/>
          <a:p>
            <a:pPr algn="r"/>
            <a:fld id="{9FCEF21D-0A30-4A02-B170-90289B4A25AD}" type="slidenum">
              <a:rPr lang="en-GB" smtClean="0"/>
              <a:pPr algn="r"/>
              <a:t>3</a:t>
            </a:fld>
            <a:endParaRPr lang="en-GB" dirty="0"/>
          </a:p>
        </p:txBody>
      </p:sp>
      <p:sp>
        <p:nvSpPr>
          <p:cNvPr id="36"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algn="ctr">
              <a:defRPr sz="1200">
                <a:solidFill>
                  <a:schemeClr val="bg1">
                    <a:lumMod val="50000"/>
                  </a:schemeClr>
                </a:solidFill>
                <a:latin typeface="Calibri" panose="020F0502020204030204" pitchFamily="34" charset="0"/>
                <a:cs typeface="Calibri" panose="020F0502020204030204" pitchFamily="34" charset="0"/>
              </a:defRPr>
            </a:lvl1pPr>
          </a:lstStyle>
          <a:p>
            <a:r>
              <a:rPr lang="fr-FR" dirty="0"/>
              <a:t>Etat des lieux de la promotion de la santé au CHU de Nantes - 1er colloque LSPS - 10 Septembre 2019</a:t>
            </a:r>
            <a:endParaRPr lang="en-GB" dirty="0"/>
          </a:p>
        </p:txBody>
      </p:sp>
    </p:spTree>
    <p:extLst>
      <p:ext uri="{BB962C8B-B14F-4D97-AF65-F5344CB8AC3E}">
        <p14:creationId xmlns="" xmlns:p14="http://schemas.microsoft.com/office/powerpoint/2010/main" val="15343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0" y="678590"/>
            <a:ext cx="6144920" cy="705541"/>
          </a:xfrm>
        </p:spPr>
        <p:txBody>
          <a:bodyPr>
            <a:noAutofit/>
          </a:bodyPr>
          <a:lstStyle/>
          <a:p>
            <a:pPr algn="ctr"/>
            <a:r>
              <a:rPr lang="fr-FR" sz="3600" b="1" dirty="0">
                <a:solidFill>
                  <a:srgbClr val="1F497D"/>
                </a:solidFill>
                <a:latin typeface="Calibri" panose="020F0502020204030204" pitchFamily="34" charset="0"/>
                <a:cs typeface="Calibri" panose="020F0502020204030204" pitchFamily="34" charset="0"/>
              </a:rPr>
              <a:t>1</a:t>
            </a:r>
            <a:r>
              <a:rPr lang="fr-FR" sz="3600" b="1" baseline="30000" dirty="0">
                <a:solidFill>
                  <a:srgbClr val="1F497D"/>
                </a:solidFill>
                <a:latin typeface="Calibri" panose="020F0502020204030204" pitchFamily="34" charset="0"/>
                <a:cs typeface="Calibri" panose="020F0502020204030204" pitchFamily="34" charset="0"/>
              </a:rPr>
              <a:t>ère</a:t>
            </a:r>
            <a:r>
              <a:rPr lang="fr-FR" sz="3600" b="1" dirty="0">
                <a:solidFill>
                  <a:srgbClr val="1F497D"/>
                </a:solidFill>
                <a:latin typeface="Calibri" panose="020F0502020204030204" pitchFamily="34" charset="0"/>
                <a:cs typeface="Calibri" panose="020F0502020204030204" pitchFamily="34" charset="0"/>
              </a:rPr>
              <a:t> étape : une volonté partagée</a:t>
            </a:r>
            <a:endParaRPr lang="en-GB" sz="3600" b="1" dirty="0">
              <a:solidFill>
                <a:srgbClr val="1F497D"/>
              </a:solidFill>
              <a:latin typeface="Calibri" panose="020F0502020204030204" pitchFamily="34" charset="0"/>
              <a:cs typeface="Calibri" panose="020F0502020204030204" pitchFamily="34" charset="0"/>
            </a:endParaRPr>
          </a:p>
        </p:txBody>
      </p:sp>
      <p:grpSp>
        <p:nvGrpSpPr>
          <p:cNvPr id="4" name="Groupe 3"/>
          <p:cNvGrpSpPr/>
          <p:nvPr/>
        </p:nvGrpSpPr>
        <p:grpSpPr>
          <a:xfrm>
            <a:off x="0" y="299263"/>
            <a:ext cx="2627784" cy="1401545"/>
            <a:chOff x="857152" y="1214324"/>
            <a:chExt cx="3231164" cy="1854636"/>
          </a:xfrm>
        </p:grpSpPr>
        <p:sp>
          <p:nvSpPr>
            <p:cNvPr id="5" name="Croix 4"/>
            <p:cNvSpPr/>
            <p:nvPr/>
          </p:nvSpPr>
          <p:spPr>
            <a:xfrm>
              <a:off x="985406" y="2067070"/>
              <a:ext cx="1076109" cy="1001890"/>
            </a:xfrm>
            <a:prstGeom prst="plu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roix 5"/>
            <p:cNvSpPr/>
            <p:nvPr/>
          </p:nvSpPr>
          <p:spPr>
            <a:xfrm>
              <a:off x="1880162" y="1501571"/>
              <a:ext cx="1076109" cy="1001890"/>
            </a:xfrm>
            <a:prstGeom prst="plus">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roix 6"/>
            <p:cNvSpPr/>
            <p:nvPr/>
          </p:nvSpPr>
          <p:spPr>
            <a:xfrm>
              <a:off x="2775811" y="2067070"/>
              <a:ext cx="1076109" cy="1001890"/>
            </a:xfrm>
            <a:prstGeom prst="plus">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sp>
          <p:nvSpPr>
            <p:cNvPr id="10" name="ZoneTexte 9"/>
            <p:cNvSpPr txBox="1"/>
            <p:nvPr/>
          </p:nvSpPr>
          <p:spPr>
            <a:xfrm>
              <a:off x="857152" y="1473059"/>
              <a:ext cx="1151265" cy="610912"/>
            </a:xfrm>
            <a:prstGeom prst="rect">
              <a:avLst/>
            </a:prstGeom>
            <a:noFill/>
            <a:ln>
              <a:noFill/>
            </a:ln>
          </p:spPr>
          <p:txBody>
            <a:bodyPr wrap="square" rtlCol="0">
              <a:spAutoFit/>
            </a:bodyPr>
            <a:lstStyle/>
            <a:p>
              <a:pPr algn="ctr"/>
              <a:r>
                <a:rPr lang="fr-FR" sz="1200" b="1" dirty="0" smtClean="0">
                  <a:solidFill>
                    <a:srgbClr val="00B050"/>
                  </a:solidFill>
                  <a:latin typeface="Calibri" panose="020F0502020204030204" pitchFamily="34" charset="0"/>
                  <a:cs typeface="Calibri" panose="020F0502020204030204" pitchFamily="34" charset="0"/>
                </a:rPr>
                <a:t>Une motivation</a:t>
              </a:r>
              <a:endParaRPr lang="en-GB" sz="1200" b="1" dirty="0">
                <a:solidFill>
                  <a:srgbClr val="00B050"/>
                </a:solidFill>
                <a:latin typeface="Calibri" panose="020F0502020204030204" pitchFamily="34" charset="0"/>
                <a:cs typeface="Calibri" panose="020F0502020204030204" pitchFamily="34" charset="0"/>
              </a:endParaRPr>
            </a:p>
          </p:txBody>
        </p:sp>
        <p:sp>
          <p:nvSpPr>
            <p:cNvPr id="11" name="ZoneTexte 10"/>
            <p:cNvSpPr txBox="1"/>
            <p:nvPr/>
          </p:nvSpPr>
          <p:spPr>
            <a:xfrm>
              <a:off x="2913374" y="1214324"/>
              <a:ext cx="1174942" cy="855277"/>
            </a:xfrm>
            <a:prstGeom prst="rect">
              <a:avLst/>
            </a:prstGeom>
            <a:noFill/>
          </p:spPr>
          <p:txBody>
            <a:bodyPr wrap="square" rtlCol="0">
              <a:spAutoFit/>
            </a:bodyPr>
            <a:lstStyle/>
            <a:p>
              <a:pPr algn="ctr"/>
              <a:r>
                <a:rPr lang="fr-FR" sz="1200" b="1" dirty="0" smtClean="0">
                  <a:solidFill>
                    <a:srgbClr val="FF00FF"/>
                  </a:solidFill>
                  <a:latin typeface="Calibri" pitchFamily="34" charset="0"/>
                  <a:cs typeface="Calibri" pitchFamily="34" charset="0"/>
                </a:rPr>
                <a:t>Un leadership politique</a:t>
              </a:r>
              <a:endParaRPr lang="en-GB" sz="1200" b="1" dirty="0">
                <a:solidFill>
                  <a:srgbClr val="FF00FF"/>
                </a:solidFill>
                <a:latin typeface="Calibri" pitchFamily="34" charset="0"/>
                <a:cs typeface="Calibri" pitchFamily="34" charset="0"/>
              </a:endParaRPr>
            </a:p>
          </p:txBody>
        </p:sp>
      </p:grpSp>
      <p:sp>
        <p:nvSpPr>
          <p:cNvPr id="15" name="Espace réservé du numéro de diapositive 14"/>
          <p:cNvSpPr>
            <a:spLocks noGrp="1"/>
          </p:cNvSpPr>
          <p:nvPr>
            <p:ph type="sldNum" sz="quarter" idx="12"/>
          </p:nvPr>
        </p:nvSpPr>
        <p:spPr/>
        <p:txBody>
          <a:bodyPr/>
          <a:lstStyle/>
          <a:p>
            <a:pPr algn="r"/>
            <a:fld id="{9FCEF21D-0A30-4A02-B170-90289B4A25AD}" type="slidenum">
              <a:rPr lang="en-GB" smtClean="0"/>
              <a:pPr algn="r"/>
              <a:t>4</a:t>
            </a:fld>
            <a:endParaRPr lang="en-GB"/>
          </a:p>
        </p:txBody>
      </p:sp>
      <p:sp>
        <p:nvSpPr>
          <p:cNvPr id="17"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14" name="Espace réservé du contenu 2"/>
          <p:cNvSpPr>
            <a:spLocks noGrp="1"/>
          </p:cNvSpPr>
          <p:nvPr>
            <p:ph idx="1"/>
          </p:nvPr>
        </p:nvSpPr>
        <p:spPr>
          <a:xfrm>
            <a:off x="395536" y="1816224"/>
            <a:ext cx="8405864" cy="4565104"/>
          </a:xfrm>
        </p:spPr>
        <p:txBody>
          <a:bodyPr>
            <a:normAutofit/>
          </a:bodyPr>
          <a:lstStyle/>
          <a:p>
            <a:pPr marL="0" indent="0" algn="ctr">
              <a:buNone/>
            </a:pPr>
            <a:r>
              <a:rPr lang="fr-FR" b="1" i="1" dirty="0">
                <a:solidFill>
                  <a:srgbClr val="002060"/>
                </a:solidFill>
                <a:latin typeface="Calibri" panose="020F0502020204030204" pitchFamily="34" charset="0"/>
                <a:cs typeface="Calibri" panose="020F0502020204030204" pitchFamily="34" charset="0"/>
              </a:rPr>
              <a:t>1</a:t>
            </a:r>
            <a:r>
              <a:rPr lang="fr-FR" b="1" i="1" baseline="30000" dirty="0">
                <a:solidFill>
                  <a:srgbClr val="002060"/>
                </a:solidFill>
                <a:latin typeface="Calibri" panose="020F0502020204030204" pitchFamily="34" charset="0"/>
                <a:cs typeface="Calibri" panose="020F0502020204030204" pitchFamily="34" charset="0"/>
              </a:rPr>
              <a:t>er</a:t>
            </a:r>
            <a:r>
              <a:rPr lang="fr-FR" b="1" i="1" dirty="0">
                <a:solidFill>
                  <a:srgbClr val="002060"/>
                </a:solidFill>
                <a:latin typeface="Calibri" panose="020F0502020204030204" pitchFamily="34" charset="0"/>
                <a:cs typeface="Calibri" panose="020F0502020204030204" pitchFamily="34" charset="0"/>
              </a:rPr>
              <a:t> semestre </a:t>
            </a:r>
            <a:r>
              <a:rPr lang="fr-FR" b="1" i="1" dirty="0" smtClean="0">
                <a:solidFill>
                  <a:srgbClr val="002060"/>
                </a:solidFill>
                <a:latin typeface="Calibri" panose="020F0502020204030204" pitchFamily="34" charset="0"/>
                <a:cs typeface="Calibri" panose="020F0502020204030204" pitchFamily="34" charset="0"/>
              </a:rPr>
              <a:t>2018</a:t>
            </a:r>
            <a:endParaRPr lang="fr-FR" b="1" i="1" dirty="0">
              <a:solidFill>
                <a:srgbClr val="002060"/>
              </a:solidFill>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a:solidFill>
                  <a:srgbClr val="00B050"/>
                </a:solidFill>
                <a:latin typeface="Calibri" panose="020F0502020204030204" pitchFamily="34" charset="0"/>
                <a:cs typeface="Calibri" panose="020F0502020204030204" pitchFamily="34" charset="0"/>
              </a:rPr>
              <a:t>Initiative </a:t>
            </a:r>
            <a:r>
              <a:rPr lang="fr-FR" b="1" dirty="0" smtClean="0">
                <a:solidFill>
                  <a:srgbClr val="00B050"/>
                </a:solidFill>
                <a:latin typeface="Calibri" panose="020F0502020204030204" pitchFamily="34" charset="0"/>
                <a:cs typeface="Calibri" panose="020F0502020204030204" pitchFamily="34" charset="0"/>
              </a:rPr>
              <a:t>du SEME</a:t>
            </a:r>
          </a:p>
          <a:p>
            <a:pPr lvl="1">
              <a:spcBef>
                <a:spcPts val="0"/>
              </a:spcBef>
              <a:buClrTx/>
            </a:pPr>
            <a:r>
              <a:rPr lang="fr-FR" dirty="0" smtClean="0">
                <a:solidFill>
                  <a:schemeClr val="tx1">
                    <a:lumMod val="75000"/>
                    <a:lumOff val="25000"/>
                  </a:schemeClr>
                </a:solidFill>
                <a:latin typeface="Calibri" panose="020F0502020204030204" pitchFamily="34" charset="0"/>
                <a:cs typeface="Calibri" panose="020F0502020204030204" pitchFamily="34" charset="0"/>
              </a:rPr>
              <a:t>développer </a:t>
            </a:r>
            <a:r>
              <a:rPr lang="fr-FR" dirty="0">
                <a:solidFill>
                  <a:schemeClr val="tx1">
                    <a:lumMod val="75000"/>
                    <a:lumOff val="25000"/>
                  </a:schemeClr>
                </a:solidFill>
                <a:latin typeface="Calibri" panose="020F0502020204030204" pitchFamily="34" charset="0"/>
                <a:cs typeface="Calibri" panose="020F0502020204030204" pitchFamily="34" charset="0"/>
              </a:rPr>
              <a:t>la promotion de la santé au CHU à travers la démarche </a:t>
            </a:r>
            <a:r>
              <a:rPr lang="fr-FR" dirty="0" smtClean="0">
                <a:solidFill>
                  <a:schemeClr val="tx1">
                    <a:lumMod val="75000"/>
                    <a:lumOff val="25000"/>
                  </a:schemeClr>
                </a:solidFill>
                <a:latin typeface="Calibri" panose="020F0502020204030204" pitchFamily="34" charset="0"/>
                <a:cs typeface="Calibri" panose="020F0502020204030204" pitchFamily="34" charset="0"/>
              </a:rPr>
              <a:t>HPS</a:t>
            </a:r>
          </a:p>
          <a:p>
            <a:pPr lvl="1">
              <a:spcBef>
                <a:spcPts val="0"/>
              </a:spcBef>
              <a:buClrTx/>
            </a:pPr>
            <a:r>
              <a:rPr lang="fr-FR" dirty="0" smtClean="0">
                <a:latin typeface="Calibri" panose="020F0502020204030204" pitchFamily="34" charset="0"/>
                <a:cs typeface="Calibri" panose="020F0502020204030204" pitchFamily="34" charset="0"/>
              </a:rPr>
              <a:t>axe </a:t>
            </a:r>
            <a:r>
              <a:rPr lang="fr-FR" dirty="0">
                <a:latin typeface="Calibri" panose="020F0502020204030204" pitchFamily="34" charset="0"/>
                <a:cs typeface="Calibri" panose="020F0502020204030204" pitchFamily="34" charset="0"/>
              </a:rPr>
              <a:t>de travail prioritaire du contrat pluriannuel du </a:t>
            </a:r>
            <a:r>
              <a:rPr lang="fr-FR" dirty="0" smtClean="0">
                <a:latin typeface="Calibri" panose="020F0502020204030204" pitchFamily="34" charset="0"/>
                <a:cs typeface="Calibri" panose="020F0502020204030204" pitchFamily="34" charset="0"/>
              </a:rPr>
              <a:t>PHU11</a:t>
            </a:r>
          </a:p>
          <a:p>
            <a:pPr marL="274320" lvl="1" indent="0">
              <a:spcBef>
                <a:spcPts val="0"/>
              </a:spcBef>
              <a:buNone/>
            </a:pPr>
            <a:endParaRPr lang="fr-FR" sz="1000" dirty="0" smtClean="0">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a:solidFill>
                  <a:srgbClr val="FF00FF"/>
                </a:solidFill>
                <a:latin typeface="Calibri" panose="020F0502020204030204" pitchFamily="34" charset="0"/>
                <a:cs typeface="Calibri" panose="020F0502020204030204" pitchFamily="34" charset="0"/>
              </a:rPr>
              <a:t>Rencontre de l’ARS </a:t>
            </a:r>
            <a:endParaRPr lang="fr-FR" b="1" dirty="0" smtClean="0">
              <a:solidFill>
                <a:srgbClr val="FF00FF"/>
              </a:solidFill>
              <a:latin typeface="Calibri" panose="020F0502020204030204" pitchFamily="34" charset="0"/>
              <a:cs typeface="Calibri" panose="020F0502020204030204" pitchFamily="34" charset="0"/>
            </a:endParaRPr>
          </a:p>
          <a:p>
            <a:pPr lvl="1">
              <a:spcBef>
                <a:spcPts val="0"/>
              </a:spcBef>
              <a:buClrTx/>
            </a:pPr>
            <a:r>
              <a:rPr lang="fr-FR" dirty="0">
                <a:solidFill>
                  <a:schemeClr val="tx1">
                    <a:lumMod val="75000"/>
                    <a:lumOff val="25000"/>
                  </a:schemeClr>
                </a:solidFill>
                <a:latin typeface="Calibri" panose="020F0502020204030204" pitchFamily="34" charset="0"/>
                <a:cs typeface="Calibri" panose="020F0502020204030204" pitchFamily="34" charset="0"/>
              </a:rPr>
              <a:t>volonté de développer le réseau LSPS en Pays de la </a:t>
            </a:r>
            <a:r>
              <a:rPr lang="fr-FR" dirty="0" smtClean="0">
                <a:solidFill>
                  <a:schemeClr val="tx1">
                    <a:lumMod val="75000"/>
                    <a:lumOff val="25000"/>
                  </a:schemeClr>
                </a:solidFill>
                <a:latin typeface="Calibri" panose="020F0502020204030204" pitchFamily="34" charset="0"/>
                <a:cs typeface="Calibri" panose="020F0502020204030204" pitchFamily="34" charset="0"/>
              </a:rPr>
              <a:t>Loire</a:t>
            </a:r>
          </a:p>
          <a:p>
            <a:pPr>
              <a:buClrTx/>
              <a:buFont typeface="Calibri" panose="020F0502020204030204" pitchFamily="34" charset="0"/>
              <a:buChar char="-"/>
            </a:pPr>
            <a:r>
              <a:rPr lang="fr-FR" b="1" dirty="0" smtClean="0">
                <a:solidFill>
                  <a:srgbClr val="FF00FF"/>
                </a:solidFill>
                <a:latin typeface="Calibri" panose="020F0502020204030204" pitchFamily="34" charset="0"/>
                <a:cs typeface="Calibri" panose="020F0502020204030204" pitchFamily="34" charset="0"/>
              </a:rPr>
              <a:t>Engagement </a:t>
            </a:r>
            <a:r>
              <a:rPr lang="fr-FR" b="1" dirty="0">
                <a:solidFill>
                  <a:srgbClr val="FF00FF"/>
                </a:solidFill>
                <a:latin typeface="Calibri" panose="020F0502020204030204" pitchFamily="34" charset="0"/>
                <a:cs typeface="Calibri" panose="020F0502020204030204" pitchFamily="34" charset="0"/>
              </a:rPr>
              <a:t>de la Direction générale auprès de </a:t>
            </a:r>
            <a:r>
              <a:rPr lang="fr-FR" b="1" dirty="0" smtClean="0">
                <a:solidFill>
                  <a:srgbClr val="FF00FF"/>
                </a:solidFill>
                <a:latin typeface="Calibri" panose="020F0502020204030204" pitchFamily="34" charset="0"/>
                <a:cs typeface="Calibri" panose="020F0502020204030204" pitchFamily="34" charset="0"/>
              </a:rPr>
              <a:t>l’ARS </a:t>
            </a:r>
            <a:r>
              <a:rPr lang="fr-FR" sz="2000" dirty="0">
                <a:solidFill>
                  <a:schemeClr val="tx1">
                    <a:lumMod val="75000"/>
                    <a:lumOff val="25000"/>
                  </a:schemeClr>
                </a:solidFill>
                <a:latin typeface="Calibri" panose="020F0502020204030204" pitchFamily="34" charset="0"/>
                <a:cs typeface="Calibri" panose="020F0502020204030204" pitchFamily="34" charset="0"/>
              </a:rPr>
              <a:t>(juin 2018)</a:t>
            </a:r>
          </a:p>
          <a:p>
            <a:pPr marL="0" indent="0">
              <a:buNone/>
            </a:pPr>
            <a:endParaRPr lang="fr-FR" sz="800" dirty="0">
              <a:solidFill>
                <a:schemeClr val="tx1">
                  <a:lumMod val="75000"/>
                  <a:lumOff val="25000"/>
                </a:schemeClr>
              </a:solidFill>
            </a:endParaRPr>
          </a:p>
          <a:p>
            <a:pPr marL="0" indent="0">
              <a:buNone/>
            </a:pPr>
            <a:r>
              <a:rPr lang="fr-FR" b="1" i="1" dirty="0">
                <a:solidFill>
                  <a:srgbClr val="002060"/>
                </a:solidFill>
                <a:latin typeface="Calibri" panose="020F0502020204030204" pitchFamily="34" charset="0"/>
                <a:cs typeface="Calibri" panose="020F0502020204030204" pitchFamily="34" charset="0"/>
              </a:rPr>
              <a:t>Novembre 2018 – Mai </a:t>
            </a:r>
            <a:r>
              <a:rPr lang="fr-FR" b="1" i="1" dirty="0" smtClean="0">
                <a:solidFill>
                  <a:srgbClr val="002060"/>
                </a:solidFill>
                <a:latin typeface="Calibri" panose="020F0502020204030204" pitchFamily="34" charset="0"/>
                <a:cs typeface="Calibri" panose="020F0502020204030204" pitchFamily="34" charset="0"/>
              </a:rPr>
              <a:t>2019</a:t>
            </a:r>
            <a:endParaRPr lang="fr-FR" b="1" i="1" dirty="0">
              <a:solidFill>
                <a:srgbClr val="002060"/>
              </a:solidFill>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a:solidFill>
                  <a:srgbClr val="00B050"/>
                </a:solidFill>
                <a:latin typeface="Calibri" panose="020F0502020204030204" pitchFamily="34" charset="0"/>
                <a:cs typeface="Calibri" panose="020F0502020204030204" pitchFamily="34" charset="0"/>
              </a:rPr>
              <a:t>Participation au Comité régional des acteurs HPS</a:t>
            </a:r>
          </a:p>
          <a:p>
            <a:pPr lvl="1">
              <a:spcBef>
                <a:spcPts val="0"/>
              </a:spcBef>
              <a:buClrTx/>
            </a:pPr>
            <a:r>
              <a:rPr lang="fr-FR" dirty="0">
                <a:solidFill>
                  <a:schemeClr val="tx1">
                    <a:lumMod val="75000"/>
                    <a:lumOff val="25000"/>
                  </a:schemeClr>
                </a:solidFill>
                <a:latin typeface="Calibri" panose="020F0502020204030204" pitchFamily="34" charset="0"/>
                <a:cs typeface="Calibri" panose="020F0502020204030204" pitchFamily="34" charset="0"/>
              </a:rPr>
              <a:t>Partage </a:t>
            </a:r>
            <a:r>
              <a:rPr lang="fr-FR" dirty="0" smtClean="0">
                <a:solidFill>
                  <a:schemeClr val="tx1">
                    <a:lumMod val="75000"/>
                    <a:lumOff val="25000"/>
                  </a:schemeClr>
                </a:solidFill>
                <a:latin typeface="Calibri" panose="020F0502020204030204" pitchFamily="34" charset="0"/>
                <a:cs typeface="Calibri" panose="020F0502020204030204" pitchFamily="34" charset="0"/>
              </a:rPr>
              <a:t>d’expériences</a:t>
            </a:r>
          </a:p>
          <a:p>
            <a:pPr lvl="1">
              <a:spcBef>
                <a:spcPts val="0"/>
              </a:spcBef>
              <a:buClrTx/>
            </a:pPr>
            <a:r>
              <a:rPr lang="fr-FR" dirty="0" smtClean="0">
                <a:solidFill>
                  <a:schemeClr val="tx1">
                    <a:lumMod val="75000"/>
                    <a:lumOff val="25000"/>
                  </a:schemeClr>
                </a:solidFill>
                <a:latin typeface="Calibri" panose="020F0502020204030204" pitchFamily="34" charset="0"/>
                <a:cs typeface="Calibri" panose="020F0502020204030204" pitchFamily="34" charset="0"/>
              </a:rPr>
              <a:t>Construction </a:t>
            </a:r>
            <a:r>
              <a:rPr lang="fr-FR" dirty="0">
                <a:solidFill>
                  <a:schemeClr val="tx1">
                    <a:lumMod val="75000"/>
                    <a:lumOff val="25000"/>
                  </a:schemeClr>
                </a:solidFill>
                <a:latin typeface="Calibri" panose="020F0502020204030204" pitchFamily="34" charset="0"/>
                <a:cs typeface="Calibri" panose="020F0502020204030204" pitchFamily="34" charset="0"/>
              </a:rPr>
              <a:t>de la démarche </a:t>
            </a:r>
            <a:r>
              <a:rPr lang="fr-FR" dirty="0" smtClean="0">
                <a:solidFill>
                  <a:schemeClr val="tx1">
                    <a:lumMod val="75000"/>
                    <a:lumOff val="25000"/>
                  </a:schemeClr>
                </a:solidFill>
                <a:latin typeface="Calibri" panose="020F0502020204030204" pitchFamily="34" charset="0"/>
                <a:cs typeface="Calibri" panose="020F0502020204030204" pitchFamily="34" charset="0"/>
              </a:rPr>
              <a:t>régionale</a:t>
            </a:r>
          </a:p>
          <a:p>
            <a:pPr lvl="1">
              <a:spcBef>
                <a:spcPts val="0"/>
              </a:spcBef>
              <a:buClrTx/>
            </a:pPr>
            <a:r>
              <a:rPr lang="fr-FR" dirty="0" smtClean="0">
                <a:solidFill>
                  <a:schemeClr val="tx1">
                    <a:lumMod val="75000"/>
                    <a:lumOff val="25000"/>
                  </a:schemeClr>
                </a:solidFill>
                <a:latin typeface="Calibri" panose="020F0502020204030204" pitchFamily="34" charset="0"/>
                <a:cs typeface="Calibri" panose="020F0502020204030204" pitchFamily="34" charset="0"/>
              </a:rPr>
              <a:t>Elaboration </a:t>
            </a:r>
            <a:r>
              <a:rPr lang="fr-FR" dirty="0">
                <a:solidFill>
                  <a:schemeClr val="tx1">
                    <a:lumMod val="75000"/>
                    <a:lumOff val="25000"/>
                  </a:schemeClr>
                </a:solidFill>
                <a:latin typeface="Calibri" panose="020F0502020204030204" pitchFamily="34" charset="0"/>
                <a:cs typeface="Calibri" panose="020F0502020204030204" pitchFamily="34" charset="0"/>
              </a:rPr>
              <a:t>d’une stratégie HPS au CHU de </a:t>
            </a:r>
            <a:r>
              <a:rPr lang="fr-FR" dirty="0" smtClean="0">
                <a:solidFill>
                  <a:schemeClr val="tx1">
                    <a:lumMod val="75000"/>
                    <a:lumOff val="25000"/>
                  </a:schemeClr>
                </a:solidFill>
                <a:latin typeface="Calibri" panose="020F0502020204030204" pitchFamily="34" charset="0"/>
                <a:cs typeface="Calibri" panose="020F0502020204030204" pitchFamily="34" charset="0"/>
              </a:rPr>
              <a:t>Nantes</a:t>
            </a:r>
            <a:endParaRPr lang="fr-FR"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4097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121" y="453307"/>
            <a:ext cx="6711375" cy="717396"/>
          </a:xfrm>
        </p:spPr>
        <p:txBody>
          <a:bodyPr>
            <a:normAutofit/>
          </a:bodyPr>
          <a:lstStyle/>
          <a:p>
            <a:pPr algn="ctr"/>
            <a:r>
              <a:rPr lang="fr-FR" sz="3600" b="1" dirty="0">
                <a:solidFill>
                  <a:srgbClr val="1F497D"/>
                </a:solidFill>
                <a:latin typeface="Calibri" panose="020F0502020204030204" pitchFamily="34" charset="0"/>
                <a:cs typeface="Calibri" panose="020F0502020204030204" pitchFamily="34" charset="0"/>
              </a:rPr>
              <a:t>2ème étape : une </a:t>
            </a:r>
            <a:r>
              <a:rPr lang="fr-FR" sz="3600" b="1" dirty="0" smtClean="0">
                <a:solidFill>
                  <a:srgbClr val="1F497D"/>
                </a:solidFill>
                <a:latin typeface="Calibri" panose="020F0502020204030204" pitchFamily="34" charset="0"/>
                <a:cs typeface="Calibri" panose="020F0502020204030204" pitchFamily="34" charset="0"/>
              </a:rPr>
              <a:t>organisation…</a:t>
            </a:r>
            <a:endParaRPr lang="en-GB" sz="3600" b="1" dirty="0">
              <a:solidFill>
                <a:srgbClr val="1F497D"/>
              </a:solidFill>
              <a:latin typeface="Calibri" panose="020F0502020204030204" pitchFamily="34" charset="0"/>
              <a:cs typeface="Calibri" panose="020F0502020204030204" pitchFamily="34" charset="0"/>
            </a:endParaRPr>
          </a:p>
        </p:txBody>
      </p:sp>
      <p:grpSp>
        <p:nvGrpSpPr>
          <p:cNvPr id="3" name="Groupe 2"/>
          <p:cNvGrpSpPr/>
          <p:nvPr/>
        </p:nvGrpSpPr>
        <p:grpSpPr>
          <a:xfrm>
            <a:off x="107504" y="116632"/>
            <a:ext cx="2873237" cy="2043016"/>
            <a:chOff x="546635" y="1981667"/>
            <a:chExt cx="3658052" cy="2418180"/>
          </a:xfrm>
        </p:grpSpPr>
        <p:grpSp>
          <p:nvGrpSpPr>
            <p:cNvPr id="27" name="Groupe 26"/>
            <p:cNvGrpSpPr/>
            <p:nvPr/>
          </p:nvGrpSpPr>
          <p:grpSpPr>
            <a:xfrm>
              <a:off x="573721" y="1981667"/>
              <a:ext cx="2292059" cy="1373079"/>
              <a:chOff x="1513084" y="2050924"/>
              <a:chExt cx="4230682" cy="2602470"/>
            </a:xfrm>
          </p:grpSpPr>
          <p:sp>
            <p:nvSpPr>
              <p:cNvPr id="28" name="Croix 27"/>
              <p:cNvSpPr/>
              <p:nvPr/>
            </p:nvSpPr>
            <p:spPr>
              <a:xfrm>
                <a:off x="1513084" y="291841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roix 28"/>
              <p:cNvSpPr/>
              <p:nvPr/>
            </p:nvSpPr>
            <p:spPr>
              <a:xfrm>
                <a:off x="2775598" y="205092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roix 29"/>
              <p:cNvSpPr/>
              <p:nvPr/>
            </p:nvSpPr>
            <p:spPr>
              <a:xfrm>
                <a:off x="4039372" y="291841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grpSp>
        <p:sp>
          <p:nvSpPr>
            <p:cNvPr id="36" name="Croix 35"/>
            <p:cNvSpPr/>
            <p:nvPr/>
          </p:nvSpPr>
          <p:spPr>
            <a:xfrm>
              <a:off x="1261103" y="2902246"/>
              <a:ext cx="923391" cy="915386"/>
            </a:xfrm>
            <a:prstGeom prst="plus">
              <a:avLst/>
            </a:prstGeom>
            <a:solidFill>
              <a:schemeClr val="bg1"/>
            </a:solidFill>
            <a:ln w="19050">
              <a:solidFill>
                <a:srgbClr val="F68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ZoneTexte 37"/>
            <p:cNvSpPr txBox="1"/>
            <p:nvPr/>
          </p:nvSpPr>
          <p:spPr>
            <a:xfrm>
              <a:off x="546635" y="3833397"/>
              <a:ext cx="1741858" cy="546442"/>
            </a:xfrm>
            <a:prstGeom prst="rect">
              <a:avLst/>
            </a:prstGeom>
            <a:noFill/>
            <a:ln>
              <a:noFill/>
            </a:ln>
          </p:spPr>
          <p:txBody>
            <a:bodyPr wrap="square" rtlCol="0">
              <a:spAutoFit/>
            </a:bodyPr>
            <a:lstStyle/>
            <a:p>
              <a:pPr algn="ctr"/>
              <a:r>
                <a:rPr lang="fr-FR" sz="1200" b="1" dirty="0" smtClean="0">
                  <a:solidFill>
                    <a:srgbClr val="F6820E"/>
                  </a:solidFill>
                  <a:latin typeface="Calibri" panose="020F0502020204030204" pitchFamily="34" charset="0"/>
                  <a:cs typeface="Calibri" panose="020F0502020204030204" pitchFamily="34" charset="0"/>
                </a:rPr>
                <a:t>Un leadership organisationnel</a:t>
              </a:r>
              <a:endParaRPr lang="en-GB" sz="1200" b="1" dirty="0">
                <a:solidFill>
                  <a:srgbClr val="F6820E"/>
                </a:solidFill>
                <a:latin typeface="Calibri" panose="020F0502020204030204" pitchFamily="34" charset="0"/>
                <a:cs typeface="Calibri" panose="020F0502020204030204" pitchFamily="34" charset="0"/>
              </a:endParaRPr>
            </a:p>
          </p:txBody>
        </p:sp>
        <p:sp>
          <p:nvSpPr>
            <p:cNvPr id="40" name="Croix 39"/>
            <p:cNvSpPr/>
            <p:nvPr/>
          </p:nvSpPr>
          <p:spPr>
            <a:xfrm>
              <a:off x="2601990" y="2911476"/>
              <a:ext cx="913540" cy="874213"/>
            </a:xfrm>
            <a:prstGeom prst="plus">
              <a:avLst/>
            </a:prstGeom>
            <a:solidFill>
              <a:schemeClr val="bg1"/>
            </a:solidFill>
            <a:ln w="19050">
              <a:solidFill>
                <a:srgbClr val="159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671354" y="3853405"/>
              <a:ext cx="1533333" cy="546442"/>
            </a:xfrm>
            <a:prstGeom prst="rect">
              <a:avLst/>
            </a:prstGeom>
          </p:spPr>
          <p:txBody>
            <a:bodyPr wrap="square">
              <a:spAutoFit/>
            </a:bodyPr>
            <a:lstStyle/>
            <a:p>
              <a:pPr algn="ctr"/>
              <a:r>
                <a:rPr lang="fr-FR" sz="1200" b="1" dirty="0" smtClean="0">
                  <a:solidFill>
                    <a:srgbClr val="1599F3"/>
                  </a:solidFill>
                  <a:latin typeface="Calibri" panose="020F0502020204030204" pitchFamily="34" charset="0"/>
                  <a:cs typeface="Calibri" panose="020F0502020204030204" pitchFamily="34" charset="0"/>
                </a:rPr>
                <a:t>Un leadership opérationnel</a:t>
              </a:r>
              <a:endParaRPr lang="en-GB" sz="1200" b="1" dirty="0">
                <a:solidFill>
                  <a:srgbClr val="1599F3"/>
                </a:solidFill>
                <a:latin typeface="Calibri" panose="020F0502020204030204" pitchFamily="34" charset="0"/>
                <a:cs typeface="Calibri" panose="020F0502020204030204" pitchFamily="34" charset="0"/>
              </a:endParaRPr>
            </a:p>
          </p:txBody>
        </p:sp>
      </p:grpSp>
      <p:sp>
        <p:nvSpPr>
          <p:cNvPr id="4" name="Espace réservé du numéro de diapositive 3"/>
          <p:cNvSpPr>
            <a:spLocks noGrp="1"/>
          </p:cNvSpPr>
          <p:nvPr>
            <p:ph type="sldNum" sz="quarter" idx="12"/>
          </p:nvPr>
        </p:nvSpPr>
        <p:spPr/>
        <p:txBody>
          <a:bodyPr/>
          <a:lstStyle/>
          <a:p>
            <a:pPr algn="r"/>
            <a:fld id="{9FCEF21D-0A30-4A02-B170-90289B4A25AD}" type="slidenum">
              <a:rPr lang="en-GB" smtClean="0"/>
              <a:pPr algn="r"/>
              <a:t>5</a:t>
            </a:fld>
            <a:endParaRPr lang="en-GB" dirty="0"/>
          </a:p>
        </p:txBody>
      </p:sp>
      <p:sp>
        <p:nvSpPr>
          <p:cNvPr id="23" name="Espace réservé du pied de page 3"/>
          <p:cNvSpPr txBox="1">
            <a:spLocks/>
          </p:cNvSpPr>
          <p:nvPr/>
        </p:nvSpPr>
        <p:spPr>
          <a:xfrm>
            <a:off x="611560"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17" name="Espace réservé du contenu 2"/>
          <p:cNvSpPr>
            <a:spLocks noGrp="1"/>
          </p:cNvSpPr>
          <p:nvPr>
            <p:ph idx="1"/>
          </p:nvPr>
        </p:nvSpPr>
        <p:spPr>
          <a:xfrm>
            <a:off x="251520" y="2276872"/>
            <a:ext cx="8568952" cy="4234306"/>
          </a:xfrm>
        </p:spPr>
        <p:txBody>
          <a:bodyPr>
            <a:noAutofit/>
          </a:bodyPr>
          <a:lstStyle/>
          <a:p>
            <a:pPr marL="0" indent="0">
              <a:buNone/>
            </a:pPr>
            <a:r>
              <a:rPr lang="fr-FR" b="1" i="1" dirty="0" smtClean="0">
                <a:solidFill>
                  <a:srgbClr val="002060"/>
                </a:solidFill>
                <a:latin typeface="Calibri" panose="020F0502020204030204" pitchFamily="34" charset="0"/>
                <a:cs typeface="Calibri" panose="020F0502020204030204" pitchFamily="34" charset="0"/>
              </a:rPr>
              <a:t>Fin 2018 – Début 2019 </a:t>
            </a:r>
            <a:r>
              <a:rPr lang="fr-FR" b="1" i="1" dirty="0">
                <a:solidFill>
                  <a:srgbClr val="002060"/>
                </a:solidFill>
                <a:latin typeface="Calibri" panose="020F0502020204030204" pitchFamily="34" charset="0"/>
                <a:cs typeface="Calibri" panose="020F0502020204030204" pitchFamily="34" charset="0"/>
              </a:rPr>
              <a:t>: </a:t>
            </a:r>
            <a:r>
              <a:rPr lang="fr-FR" b="1" dirty="0" smtClean="0">
                <a:solidFill>
                  <a:schemeClr val="tx1">
                    <a:lumMod val="75000"/>
                    <a:lumOff val="25000"/>
                  </a:schemeClr>
                </a:solidFill>
                <a:latin typeface="Calibri" panose="020F0502020204030204" pitchFamily="34" charset="0"/>
                <a:cs typeface="Calibri" panose="020F0502020204030204" pitchFamily="34" charset="0"/>
              </a:rPr>
              <a:t>En </a:t>
            </a:r>
            <a:r>
              <a:rPr lang="fr-FR" b="1" dirty="0">
                <a:solidFill>
                  <a:schemeClr val="tx1">
                    <a:lumMod val="75000"/>
                    <a:lumOff val="25000"/>
                  </a:schemeClr>
                </a:solidFill>
                <a:latin typeface="Calibri" panose="020F0502020204030204" pitchFamily="34" charset="0"/>
                <a:cs typeface="Calibri" panose="020F0502020204030204" pitchFamily="34" charset="0"/>
              </a:rPr>
              <a:t>parallèle de la démarche régionale </a:t>
            </a:r>
            <a:r>
              <a:rPr lang="fr-FR" b="1" dirty="0" smtClean="0">
                <a:solidFill>
                  <a:schemeClr val="tx1">
                    <a:lumMod val="75000"/>
                    <a:lumOff val="25000"/>
                  </a:schemeClr>
                </a:solidFill>
                <a:latin typeface="Calibri" panose="020F0502020204030204" pitchFamily="34" charset="0"/>
                <a:cs typeface="Calibri" panose="020F0502020204030204" pitchFamily="34" charset="0"/>
              </a:rPr>
              <a:t>ARS</a:t>
            </a:r>
          </a:p>
          <a:p>
            <a:pPr marL="0" indent="0" algn="ctr">
              <a:buNone/>
            </a:pPr>
            <a:endParaRPr lang="fr-FR" sz="1200" b="1" dirty="0">
              <a:solidFill>
                <a:schemeClr val="tx1">
                  <a:lumMod val="75000"/>
                  <a:lumOff val="25000"/>
                </a:schemeClr>
              </a:solidFill>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smtClean="0">
                <a:solidFill>
                  <a:srgbClr val="F6820E"/>
                </a:solidFill>
                <a:latin typeface="Calibri" panose="020F0502020204030204" pitchFamily="34" charset="0"/>
                <a:cs typeface="Calibri" panose="020F0502020204030204" pitchFamily="34" charset="0"/>
              </a:rPr>
              <a:t>Mise </a:t>
            </a:r>
            <a:r>
              <a:rPr lang="fr-FR" b="1" dirty="0">
                <a:solidFill>
                  <a:srgbClr val="F6820E"/>
                </a:solidFill>
                <a:latin typeface="Calibri" panose="020F0502020204030204" pitchFamily="34" charset="0"/>
                <a:cs typeface="Calibri" panose="020F0502020204030204" pitchFamily="34" charset="0"/>
              </a:rPr>
              <a:t>en place du COPIL </a:t>
            </a:r>
            <a:r>
              <a:rPr lang="fr-FR" b="1" dirty="0" smtClean="0">
                <a:solidFill>
                  <a:srgbClr val="F6820E"/>
                </a:solidFill>
                <a:latin typeface="Calibri" panose="020F0502020204030204" pitchFamily="34" charset="0"/>
                <a:cs typeface="Calibri" panose="020F0502020204030204" pitchFamily="34" charset="0"/>
              </a:rPr>
              <a:t>HPS au CHU</a:t>
            </a:r>
          </a:p>
          <a:p>
            <a:pPr lvl="1">
              <a:spcBef>
                <a:spcPts val="0"/>
              </a:spcBef>
              <a:buClrTx/>
            </a:pPr>
            <a:r>
              <a:rPr lang="fr-FR" dirty="0" err="1" smtClean="0">
                <a:solidFill>
                  <a:schemeClr val="tx1">
                    <a:lumMod val="75000"/>
                    <a:lumOff val="25000"/>
                  </a:schemeClr>
                </a:solidFill>
                <a:latin typeface="Calibri" panose="020F0502020204030204" pitchFamily="34" charset="0"/>
                <a:cs typeface="Calibri" panose="020F0502020204030204" pitchFamily="34" charset="0"/>
              </a:rPr>
              <a:t>co</a:t>
            </a:r>
            <a:r>
              <a:rPr lang="fr-FR" dirty="0" smtClean="0">
                <a:solidFill>
                  <a:schemeClr val="tx1">
                    <a:lumMod val="75000"/>
                    <a:lumOff val="25000"/>
                  </a:schemeClr>
                </a:solidFill>
                <a:latin typeface="Calibri" panose="020F0502020204030204" pitchFamily="34" charset="0"/>
                <a:cs typeface="Calibri" panose="020F0502020204030204" pitchFamily="34" charset="0"/>
              </a:rPr>
              <a:t>-pilotage </a:t>
            </a:r>
            <a:r>
              <a:rPr lang="fr-FR" dirty="0">
                <a:solidFill>
                  <a:schemeClr val="tx1">
                    <a:lumMod val="75000"/>
                    <a:lumOff val="25000"/>
                  </a:schemeClr>
                </a:solidFill>
                <a:latin typeface="Calibri" panose="020F0502020204030204" pitchFamily="34" charset="0"/>
                <a:cs typeface="Calibri" panose="020F0502020204030204" pitchFamily="34" charset="0"/>
              </a:rPr>
              <a:t>Direction des usagers (DUSPPI) – </a:t>
            </a:r>
            <a:r>
              <a:rPr lang="fr-FR" dirty="0" smtClean="0">
                <a:solidFill>
                  <a:schemeClr val="tx1">
                    <a:lumMod val="75000"/>
                    <a:lumOff val="25000"/>
                  </a:schemeClr>
                </a:solidFill>
                <a:latin typeface="Calibri" panose="020F0502020204030204" pitchFamily="34" charset="0"/>
                <a:cs typeface="Calibri" panose="020F0502020204030204" pitchFamily="34" charset="0"/>
              </a:rPr>
              <a:t>SEME</a:t>
            </a:r>
          </a:p>
          <a:p>
            <a:pPr lvl="1">
              <a:spcBef>
                <a:spcPts val="0"/>
              </a:spcBef>
              <a:buClrTx/>
            </a:pPr>
            <a:r>
              <a:rPr lang="fr-FR" dirty="0" smtClean="0">
                <a:solidFill>
                  <a:schemeClr val="tx1">
                    <a:lumMod val="75000"/>
                    <a:lumOff val="25000"/>
                  </a:schemeClr>
                </a:solidFill>
                <a:latin typeface="Calibri" panose="020F0502020204030204" pitchFamily="34" charset="0"/>
                <a:cs typeface="Calibri" panose="020F0502020204030204" pitchFamily="34" charset="0"/>
              </a:rPr>
              <a:t>référents HPS des PHU, directions fonctionnelles et acteurs de la prévention</a:t>
            </a:r>
          </a:p>
          <a:p>
            <a:pPr marL="274320" lvl="1" indent="0">
              <a:spcBef>
                <a:spcPts val="0"/>
              </a:spcBef>
              <a:buClrTx/>
              <a:buNone/>
            </a:pPr>
            <a:endParaRPr lang="fr-FR" sz="12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0"/>
              </a:spcBef>
              <a:buClrTx/>
              <a:buFontTx/>
              <a:buChar char="-"/>
            </a:pPr>
            <a:r>
              <a:rPr lang="fr-FR" b="1" dirty="0" smtClean="0">
                <a:solidFill>
                  <a:srgbClr val="F6820E"/>
                </a:solidFill>
                <a:latin typeface="Calibri" panose="020F0502020204030204" pitchFamily="34" charset="0"/>
                <a:cs typeface="Calibri" panose="020F0502020204030204" pitchFamily="34" charset="0"/>
              </a:rPr>
              <a:t>Candidature </a:t>
            </a:r>
            <a:r>
              <a:rPr lang="fr-FR" b="1" dirty="0">
                <a:solidFill>
                  <a:srgbClr val="F6820E"/>
                </a:solidFill>
                <a:latin typeface="Calibri" panose="020F0502020204030204" pitchFamily="34" charset="0"/>
                <a:cs typeface="Calibri" panose="020F0502020204030204" pitchFamily="34" charset="0"/>
              </a:rPr>
              <a:t>au réseau français </a:t>
            </a:r>
            <a:r>
              <a:rPr lang="fr-FR" b="1" dirty="0" smtClean="0">
                <a:solidFill>
                  <a:srgbClr val="F6820E"/>
                </a:solidFill>
                <a:latin typeface="Calibri" panose="020F0502020204030204" pitchFamily="34" charset="0"/>
                <a:cs typeface="Calibri" panose="020F0502020204030204" pitchFamily="34" charset="0"/>
              </a:rPr>
              <a:t>LSPS </a:t>
            </a:r>
            <a:r>
              <a:rPr lang="fr-FR" b="1" dirty="0">
                <a:solidFill>
                  <a:srgbClr val="F6820E"/>
                </a:solidFill>
                <a:latin typeface="Calibri" panose="020F0502020204030204" pitchFamily="34" charset="0"/>
                <a:cs typeface="Calibri" panose="020F0502020204030204" pitchFamily="34" charset="0"/>
              </a:rPr>
              <a:t>et international </a:t>
            </a:r>
            <a:r>
              <a:rPr lang="fr-FR" b="1" dirty="0" smtClean="0">
                <a:solidFill>
                  <a:srgbClr val="F6820E"/>
                </a:solidFill>
                <a:latin typeface="Calibri" panose="020F0502020204030204" pitchFamily="34" charset="0"/>
                <a:cs typeface="Calibri" panose="020F0502020204030204" pitchFamily="34" charset="0"/>
              </a:rPr>
              <a:t>HPH</a:t>
            </a:r>
          </a:p>
          <a:p>
            <a:pPr>
              <a:spcBef>
                <a:spcPts val="0"/>
              </a:spcBef>
              <a:buClrTx/>
              <a:buFontTx/>
              <a:buChar char="-"/>
            </a:pPr>
            <a:endParaRPr lang="fr-FR" sz="1200" dirty="0" smtClean="0">
              <a:solidFill>
                <a:schemeClr val="tx1">
                  <a:lumMod val="75000"/>
                  <a:lumOff val="25000"/>
                </a:schemeClr>
              </a:solidFill>
              <a:latin typeface="Calibri" panose="020F0502020204030204" pitchFamily="34" charset="0"/>
              <a:cs typeface="Calibri" panose="020F0502020204030204" pitchFamily="34" charset="0"/>
            </a:endParaRPr>
          </a:p>
          <a:p>
            <a:pPr>
              <a:spcBef>
                <a:spcPts val="0"/>
              </a:spcBef>
              <a:buClrTx/>
              <a:buFont typeface="Calibri" panose="020F0502020204030204" pitchFamily="34" charset="0"/>
              <a:buChar char="-"/>
            </a:pPr>
            <a:r>
              <a:rPr lang="fr-FR" b="1" dirty="0">
                <a:solidFill>
                  <a:srgbClr val="1599F3"/>
                </a:solidFill>
                <a:latin typeface="Calibri" panose="020F0502020204030204" pitchFamily="34" charset="0"/>
                <a:cs typeface="Calibri" panose="020F0502020204030204" pitchFamily="34" charset="0"/>
              </a:rPr>
              <a:t>SEME : </a:t>
            </a:r>
            <a:r>
              <a:rPr lang="fr-FR" b="1" dirty="0" smtClean="0">
                <a:solidFill>
                  <a:srgbClr val="1599F3"/>
                </a:solidFill>
                <a:latin typeface="Calibri" panose="020F0502020204030204" pitchFamily="34" charset="0"/>
                <a:cs typeface="Calibri" panose="020F0502020204030204" pitchFamily="34" charset="0"/>
              </a:rPr>
              <a:t>naissance de l’unité </a:t>
            </a:r>
            <a:r>
              <a:rPr lang="fr-FR" b="1" dirty="0" err="1" smtClean="0">
                <a:solidFill>
                  <a:srgbClr val="1599F3"/>
                </a:solidFill>
                <a:latin typeface="Calibri" panose="020F0502020204030204" pitchFamily="34" charset="0"/>
                <a:cs typeface="Calibri" panose="020F0502020204030204" pitchFamily="34" charset="0"/>
              </a:rPr>
              <a:t>PromES</a:t>
            </a:r>
            <a:endParaRPr lang="fr-FR" b="1" dirty="0" smtClean="0">
              <a:solidFill>
                <a:srgbClr val="1599F3"/>
              </a:solidFill>
              <a:latin typeface="Calibri" panose="020F0502020204030204" pitchFamily="34" charset="0"/>
              <a:cs typeface="Calibri" panose="020F0502020204030204" pitchFamily="34" charset="0"/>
            </a:endParaRPr>
          </a:p>
          <a:p>
            <a:pPr lvl="1">
              <a:spcBef>
                <a:spcPts val="0"/>
              </a:spcBef>
              <a:buClrTx/>
            </a:pPr>
            <a:r>
              <a:rPr lang="fr-FR" dirty="0">
                <a:solidFill>
                  <a:schemeClr val="tx1">
                    <a:lumMod val="75000"/>
                    <a:lumOff val="25000"/>
                  </a:schemeClr>
                </a:solidFill>
                <a:latin typeface="Calibri" panose="020F0502020204030204" pitchFamily="34" charset="0"/>
                <a:cs typeface="Calibri" panose="020F0502020204030204" pitchFamily="34" charset="0"/>
              </a:rPr>
              <a:t>élargissement des missions de l’unité transversale d’éducation thérapeutique à la promotion de la santé</a:t>
            </a:r>
            <a:endParaRPr lang="fr-FR" dirty="0">
              <a:solidFill>
                <a:schemeClr val="tx1">
                  <a:lumMod val="75000"/>
                  <a:lumOff val="25000"/>
                </a:schemeClr>
              </a:solidFill>
              <a:latin typeface="Calibri" panose="020F0502020204030204" pitchFamily="34" charset="0"/>
              <a:cs typeface="Calibri" panose="020F0502020204030204" pitchFamily="34" charset="0"/>
              <a:sym typeface="Wingdings" pitchFamily="2" charset="2"/>
            </a:endParaRPr>
          </a:p>
          <a:p>
            <a:pPr marL="274320" lvl="1" indent="0">
              <a:buNone/>
            </a:pPr>
            <a:endParaRPr lang="fr-FR" sz="1200" dirty="0">
              <a:solidFill>
                <a:srgbClr val="F6820E"/>
              </a:solidFill>
              <a:latin typeface="Calibri" panose="020F0502020204030204" pitchFamily="34" charset="0"/>
              <a:cs typeface="Calibri" panose="020F0502020204030204" pitchFamily="34" charset="0"/>
              <a:sym typeface="Wingdings" pitchFamily="2" charset="2"/>
            </a:endParaRPr>
          </a:p>
          <a:p>
            <a:pPr>
              <a:spcBef>
                <a:spcPts val="0"/>
              </a:spcBef>
            </a:pPr>
            <a:r>
              <a:rPr lang="fr-FR" b="1" dirty="0">
                <a:solidFill>
                  <a:srgbClr val="1599F3"/>
                </a:solidFill>
                <a:latin typeface="Calibri" panose="020F0502020204030204" pitchFamily="34" charset="0"/>
                <a:cs typeface="Calibri" panose="020F0502020204030204" pitchFamily="34" charset="0"/>
                <a:sym typeface="Wingdings" pitchFamily="2" charset="2"/>
              </a:rPr>
              <a:t>Constitution de l’équipe projet </a:t>
            </a:r>
            <a:r>
              <a:rPr lang="fr-FR" b="1" dirty="0" err="1" smtClean="0">
                <a:solidFill>
                  <a:srgbClr val="1599F3"/>
                </a:solidFill>
                <a:latin typeface="Calibri" panose="020F0502020204030204" pitchFamily="34" charset="0"/>
                <a:cs typeface="Calibri" panose="020F0502020204030204" pitchFamily="34" charset="0"/>
                <a:sym typeface="Wingdings" pitchFamily="2" charset="2"/>
              </a:rPr>
              <a:t>PromES</a:t>
            </a:r>
            <a:endParaRPr lang="fr-FR" b="1" dirty="0">
              <a:solidFill>
                <a:srgbClr val="1599F3"/>
              </a:solidFill>
              <a:latin typeface="Calibri" panose="020F0502020204030204" pitchFamily="34" charset="0"/>
              <a:cs typeface="Calibri" panose="020F0502020204030204" pitchFamily="34" charset="0"/>
              <a:sym typeface="Wingdings" pitchFamily="2" charset="2"/>
            </a:endParaRPr>
          </a:p>
          <a:p>
            <a:pPr lvl="1">
              <a:spcBef>
                <a:spcPts val="0"/>
              </a:spcBef>
              <a:buClrTx/>
            </a:pPr>
            <a:r>
              <a:rPr lang="fr-FR" dirty="0">
                <a:solidFill>
                  <a:schemeClr val="tx1">
                    <a:lumMod val="75000"/>
                    <a:lumOff val="25000"/>
                  </a:schemeClr>
                </a:solidFill>
                <a:latin typeface="Calibri" panose="020F0502020204030204" pitchFamily="34" charset="0"/>
                <a:cs typeface="Calibri" panose="020F0502020204030204" pitchFamily="34" charset="0"/>
                <a:sym typeface="Wingdings" pitchFamily="2" charset="2"/>
              </a:rPr>
              <a:t>coordination opérationnelle du </a:t>
            </a:r>
            <a:r>
              <a:rPr lang="fr-FR" dirty="0" smtClean="0">
                <a:solidFill>
                  <a:schemeClr val="tx1">
                    <a:lumMod val="75000"/>
                    <a:lumOff val="25000"/>
                  </a:schemeClr>
                </a:solidFill>
                <a:latin typeface="Calibri" panose="020F0502020204030204" pitchFamily="34" charset="0"/>
                <a:cs typeface="Calibri" panose="020F0502020204030204" pitchFamily="34" charset="0"/>
                <a:sym typeface="Wingdings" pitchFamily="2" charset="2"/>
              </a:rPr>
              <a:t>projet</a:t>
            </a:r>
            <a:endParaRPr lang="en-GB"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9152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696383"/>
            <a:ext cx="5760640" cy="734880"/>
          </a:xfrm>
        </p:spPr>
        <p:txBody>
          <a:bodyPr>
            <a:noAutofit/>
          </a:bodyPr>
          <a:lstStyle/>
          <a:p>
            <a:pPr algn="ctr"/>
            <a:r>
              <a:rPr lang="fr-FR" sz="3600" b="1" dirty="0">
                <a:solidFill>
                  <a:srgbClr val="1F497D"/>
                </a:solidFill>
                <a:latin typeface="Calibri" panose="020F0502020204030204" pitchFamily="34" charset="0"/>
                <a:cs typeface="Calibri" panose="020F0502020204030204" pitchFamily="34" charset="0"/>
              </a:rPr>
              <a:t>…et un état des </a:t>
            </a:r>
            <a:r>
              <a:rPr lang="fr-FR" sz="3600" b="1" dirty="0" smtClean="0">
                <a:solidFill>
                  <a:srgbClr val="1F497D"/>
                </a:solidFill>
                <a:latin typeface="Calibri" panose="020F0502020204030204" pitchFamily="34" charset="0"/>
                <a:cs typeface="Calibri" panose="020F0502020204030204" pitchFamily="34" charset="0"/>
              </a:rPr>
              <a:t>lieux </a:t>
            </a:r>
            <a:br>
              <a:rPr lang="fr-FR" sz="3600" b="1" dirty="0" smtClean="0">
                <a:solidFill>
                  <a:srgbClr val="1F497D"/>
                </a:solidFill>
                <a:latin typeface="Calibri" panose="020F0502020204030204" pitchFamily="34" charset="0"/>
                <a:cs typeface="Calibri" panose="020F0502020204030204" pitchFamily="34" charset="0"/>
              </a:rPr>
            </a:br>
            <a:r>
              <a:rPr lang="fr-FR" sz="3600" b="1" dirty="0" smtClean="0">
                <a:solidFill>
                  <a:srgbClr val="1F497D"/>
                </a:solidFill>
                <a:latin typeface="Calibri" panose="020F0502020204030204" pitchFamily="34" charset="0"/>
                <a:cs typeface="Calibri" panose="020F0502020204030204" pitchFamily="34" charset="0"/>
              </a:rPr>
              <a:t>en 2 temps </a:t>
            </a:r>
            <a:endParaRPr lang="en-GB" sz="3600" b="1" dirty="0">
              <a:solidFill>
                <a:srgbClr val="1F497D"/>
              </a:solidFill>
              <a:latin typeface="Calibri" panose="020F0502020204030204" pitchFamily="34" charset="0"/>
              <a:cs typeface="Calibri" panose="020F0502020204030204" pitchFamily="34" charset="0"/>
            </a:endParaRPr>
          </a:p>
        </p:txBody>
      </p:sp>
      <p:grpSp>
        <p:nvGrpSpPr>
          <p:cNvPr id="3" name="Groupe 2"/>
          <p:cNvGrpSpPr/>
          <p:nvPr/>
        </p:nvGrpSpPr>
        <p:grpSpPr>
          <a:xfrm>
            <a:off x="179512" y="18288"/>
            <a:ext cx="2758945" cy="2230141"/>
            <a:chOff x="895989" y="2068379"/>
            <a:chExt cx="2758945" cy="2230141"/>
          </a:xfrm>
        </p:grpSpPr>
        <p:grpSp>
          <p:nvGrpSpPr>
            <p:cNvPr id="43" name="Groupe 42"/>
            <p:cNvGrpSpPr/>
            <p:nvPr/>
          </p:nvGrpSpPr>
          <p:grpSpPr>
            <a:xfrm>
              <a:off x="895989" y="2068379"/>
              <a:ext cx="2758945" cy="1748036"/>
              <a:chOff x="849141" y="2895644"/>
              <a:chExt cx="4154907" cy="2807096"/>
            </a:xfrm>
          </p:grpSpPr>
          <p:grpSp>
            <p:nvGrpSpPr>
              <p:cNvPr id="27" name="Groupe 26"/>
              <p:cNvGrpSpPr/>
              <p:nvPr/>
            </p:nvGrpSpPr>
            <p:grpSpPr>
              <a:xfrm>
                <a:off x="849141" y="2895644"/>
                <a:ext cx="3230565" cy="2099367"/>
                <a:chOff x="1513084" y="2050924"/>
                <a:chExt cx="4230682" cy="2602470"/>
              </a:xfrm>
            </p:grpSpPr>
            <p:sp>
              <p:nvSpPr>
                <p:cNvPr id="28" name="Croix 27"/>
                <p:cNvSpPr/>
                <p:nvPr/>
              </p:nvSpPr>
              <p:spPr>
                <a:xfrm>
                  <a:off x="1513084" y="291841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roix 28"/>
                <p:cNvSpPr/>
                <p:nvPr/>
              </p:nvSpPr>
              <p:spPr>
                <a:xfrm>
                  <a:off x="2775598" y="205092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roix 29"/>
                <p:cNvSpPr/>
                <p:nvPr/>
              </p:nvSpPr>
              <p:spPr>
                <a:xfrm>
                  <a:off x="4039372" y="291841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grpSp>
          <p:sp>
            <p:nvSpPr>
              <p:cNvPr id="36" name="Croix 35"/>
              <p:cNvSpPr/>
              <p:nvPr/>
            </p:nvSpPr>
            <p:spPr>
              <a:xfrm>
                <a:off x="1817977" y="4303162"/>
                <a:ext cx="1301482" cy="1399578"/>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roix 39"/>
              <p:cNvSpPr/>
              <p:nvPr/>
            </p:nvSpPr>
            <p:spPr>
              <a:xfrm>
                <a:off x="3765669" y="4348800"/>
                <a:ext cx="1238379" cy="1336626"/>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ZoneTexte 19"/>
            <p:cNvSpPr txBox="1"/>
            <p:nvPr/>
          </p:nvSpPr>
          <p:spPr>
            <a:xfrm>
              <a:off x="1037573" y="3876121"/>
              <a:ext cx="1445254" cy="276999"/>
            </a:xfrm>
            <a:prstGeom prst="rect">
              <a:avLst/>
            </a:prstGeom>
            <a:noFill/>
          </p:spPr>
          <p:txBody>
            <a:bodyPr wrap="square" rtlCol="0">
              <a:spAutoFit/>
            </a:bodyPr>
            <a:lstStyle/>
            <a:p>
              <a:r>
                <a:rPr lang="fr-FR" sz="1200" b="1" dirty="0" smtClean="0">
                  <a:solidFill>
                    <a:schemeClr val="tx2">
                      <a:lumMod val="60000"/>
                      <a:lumOff val="40000"/>
                    </a:schemeClr>
                  </a:solidFill>
                  <a:latin typeface="Calibri" panose="020F0502020204030204" pitchFamily="34" charset="0"/>
                  <a:cs typeface="Calibri" panose="020F0502020204030204" pitchFamily="34" charset="0"/>
                </a:rPr>
                <a:t>Une impulsion</a:t>
              </a:r>
              <a:endParaRPr lang="en-GB" sz="1200"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24" name="Croix 23"/>
            <p:cNvSpPr/>
            <p:nvPr/>
          </p:nvSpPr>
          <p:spPr>
            <a:xfrm>
              <a:off x="2176941" y="3389459"/>
              <a:ext cx="864212" cy="909061"/>
            </a:xfrm>
            <a:prstGeom prst="plus">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grpSp>
      <p:sp>
        <p:nvSpPr>
          <p:cNvPr id="5" name="Espace réservé du numéro de diapositive 4"/>
          <p:cNvSpPr>
            <a:spLocks noGrp="1"/>
          </p:cNvSpPr>
          <p:nvPr>
            <p:ph type="sldNum" sz="quarter" idx="12"/>
          </p:nvPr>
        </p:nvSpPr>
        <p:spPr/>
        <p:txBody>
          <a:bodyPr/>
          <a:lstStyle/>
          <a:p>
            <a:pPr algn="r"/>
            <a:fld id="{9FCEF21D-0A30-4A02-B170-90289B4A25AD}" type="slidenum">
              <a:rPr lang="en-GB" smtClean="0"/>
              <a:pPr algn="r"/>
              <a:t>6</a:t>
            </a:fld>
            <a:endParaRPr lang="en-GB"/>
          </a:p>
        </p:txBody>
      </p:sp>
      <p:sp>
        <p:nvSpPr>
          <p:cNvPr id="44"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17" name="Espace réservé du contenu 2"/>
          <p:cNvSpPr>
            <a:spLocks noGrp="1"/>
          </p:cNvSpPr>
          <p:nvPr>
            <p:ph idx="1"/>
          </p:nvPr>
        </p:nvSpPr>
        <p:spPr>
          <a:xfrm>
            <a:off x="321096" y="2248429"/>
            <a:ext cx="8643392" cy="4711376"/>
          </a:xfrm>
        </p:spPr>
        <p:txBody>
          <a:bodyPr>
            <a:noAutofit/>
          </a:bodyPr>
          <a:lstStyle/>
          <a:p>
            <a:pPr marL="0" indent="0" algn="ctr">
              <a:buNone/>
            </a:pPr>
            <a:r>
              <a:rPr lang="fr-FR" sz="2800" b="1" i="1" dirty="0" smtClean="0">
                <a:solidFill>
                  <a:srgbClr val="00A400"/>
                </a:solidFill>
                <a:latin typeface="Calibri" panose="020F0502020204030204" pitchFamily="34" charset="0"/>
                <a:cs typeface="Calibri" panose="020F0502020204030204" pitchFamily="34" charset="0"/>
              </a:rPr>
              <a:t>1</a:t>
            </a:r>
            <a:r>
              <a:rPr lang="fr-FR" sz="2800" b="1" i="1" baseline="30000" dirty="0" smtClean="0">
                <a:solidFill>
                  <a:srgbClr val="00A400"/>
                </a:solidFill>
                <a:latin typeface="Calibri" panose="020F0502020204030204" pitchFamily="34" charset="0"/>
                <a:cs typeface="Calibri" panose="020F0502020204030204" pitchFamily="34" charset="0"/>
              </a:rPr>
              <a:t>er</a:t>
            </a:r>
            <a:r>
              <a:rPr lang="fr-FR" sz="2800" b="1" i="1" dirty="0" smtClean="0">
                <a:solidFill>
                  <a:srgbClr val="00A400"/>
                </a:solidFill>
                <a:latin typeface="Calibri" panose="020F0502020204030204" pitchFamily="34" charset="0"/>
                <a:cs typeface="Calibri" panose="020F0502020204030204" pitchFamily="34" charset="0"/>
              </a:rPr>
              <a:t> temps : </a:t>
            </a:r>
          </a:p>
          <a:p>
            <a:pPr marL="0" indent="0" algn="ctr">
              <a:buNone/>
            </a:pPr>
            <a:r>
              <a:rPr lang="fr-FR" sz="2800" b="1" i="1" dirty="0" smtClean="0">
                <a:solidFill>
                  <a:srgbClr val="002060"/>
                </a:solidFill>
                <a:latin typeface="Calibri" panose="020F0502020204030204" pitchFamily="34" charset="0"/>
                <a:cs typeface="Calibri" panose="020F0502020204030204" pitchFamily="34" charset="0"/>
              </a:rPr>
              <a:t>Questionnaire</a:t>
            </a:r>
            <a:r>
              <a:rPr lang="fr-FR" sz="2800" dirty="0" smtClean="0">
                <a:solidFill>
                  <a:schemeClr val="tx1">
                    <a:lumMod val="75000"/>
                    <a:lumOff val="25000"/>
                  </a:schemeClr>
                </a:solidFill>
                <a:latin typeface="Calibri" panose="020F0502020204030204" pitchFamily="34" charset="0"/>
                <a:cs typeface="Calibri" panose="020F0502020204030204" pitchFamily="34" charset="0"/>
              </a:rPr>
              <a:t> </a:t>
            </a:r>
            <a:r>
              <a:rPr lang="fr-FR" sz="2800" dirty="0">
                <a:solidFill>
                  <a:schemeClr val="tx1">
                    <a:lumMod val="75000"/>
                    <a:lumOff val="25000"/>
                  </a:schemeClr>
                </a:solidFill>
                <a:latin typeface="Calibri" panose="020F0502020204030204" pitchFamily="34" charset="0"/>
                <a:cs typeface="Calibri" panose="020F0502020204030204" pitchFamily="34" charset="0"/>
              </a:rPr>
              <a:t>en ligne auprès des </a:t>
            </a:r>
            <a:r>
              <a:rPr lang="fr-FR" sz="2800" b="1" dirty="0" smtClean="0">
                <a:solidFill>
                  <a:schemeClr val="tx2">
                    <a:lumMod val="60000"/>
                    <a:lumOff val="40000"/>
                  </a:schemeClr>
                </a:solidFill>
                <a:latin typeface="Calibri" panose="020F0502020204030204" pitchFamily="34" charset="0"/>
                <a:cs typeface="Calibri" panose="020F0502020204030204" pitchFamily="34" charset="0"/>
              </a:rPr>
              <a:t>professionnels</a:t>
            </a:r>
          </a:p>
          <a:p>
            <a:pPr marL="0" indent="0" algn="ctr">
              <a:buNone/>
            </a:pPr>
            <a:r>
              <a:rPr lang="fr-FR" sz="2000" b="1" dirty="0" smtClean="0">
                <a:solidFill>
                  <a:schemeClr val="tx2">
                    <a:lumMod val="60000"/>
                    <a:lumOff val="40000"/>
                  </a:schemeClr>
                </a:solidFill>
                <a:latin typeface="Calibri" panose="020F0502020204030204" pitchFamily="34" charset="0"/>
                <a:cs typeface="Calibri" panose="020F0502020204030204" pitchFamily="34" charset="0"/>
              </a:rPr>
              <a:t>(177 réponses) </a:t>
            </a:r>
            <a:r>
              <a:rPr lang="fr-FR" sz="2800" b="1" i="1" dirty="0" smtClean="0">
                <a:solidFill>
                  <a:srgbClr val="002060"/>
                </a:solidFill>
                <a:latin typeface="Calibri" panose="020F0502020204030204" pitchFamily="34" charset="0"/>
                <a:cs typeface="Calibri" panose="020F0502020204030204" pitchFamily="34" charset="0"/>
              </a:rPr>
              <a:t>+ Analyse des médias - </a:t>
            </a:r>
            <a:r>
              <a:rPr lang="fr-FR" sz="2800" i="1" dirty="0" smtClean="0">
                <a:solidFill>
                  <a:srgbClr val="002060"/>
                </a:solidFill>
                <a:latin typeface="Calibri" panose="020F0502020204030204" pitchFamily="34" charset="0"/>
                <a:cs typeface="Calibri" panose="020F0502020204030204" pitchFamily="34" charset="0"/>
              </a:rPr>
              <a:t>été 2018</a:t>
            </a:r>
          </a:p>
          <a:p>
            <a:pPr marL="0" indent="0" algn="ctr">
              <a:buNone/>
            </a:pPr>
            <a:endParaRPr lang="fr-FR" sz="2800" i="1" dirty="0" smtClean="0">
              <a:solidFill>
                <a:srgbClr val="002060"/>
              </a:solidFill>
              <a:latin typeface="Calibri" panose="020F0502020204030204" pitchFamily="34" charset="0"/>
              <a:cs typeface="Calibri" panose="020F0502020204030204" pitchFamily="34" charset="0"/>
            </a:endParaRPr>
          </a:p>
          <a:p>
            <a:pPr marL="0" indent="0">
              <a:spcBef>
                <a:spcPts val="0"/>
              </a:spcBef>
              <a:buNone/>
            </a:pPr>
            <a:endParaRPr lang="fr-FR" sz="1050" dirty="0">
              <a:solidFill>
                <a:schemeClr val="tx1">
                  <a:lumMod val="75000"/>
                  <a:lumOff val="25000"/>
                </a:schemeClr>
              </a:solidFill>
              <a:latin typeface="Calibri" panose="020F0502020204030204" pitchFamily="34" charset="0"/>
              <a:cs typeface="Calibri" panose="020F0502020204030204" pitchFamily="34" charset="0"/>
            </a:endParaRPr>
          </a:p>
          <a:p>
            <a:pPr>
              <a:spcBef>
                <a:spcPts val="0"/>
              </a:spcBef>
              <a:buClrTx/>
              <a:buFont typeface="Arial" panose="020B0604020202020204" pitchFamily="34" charset="0"/>
              <a:buChar char="-"/>
            </a:pPr>
            <a:r>
              <a:rPr lang="fr-FR" sz="2800" b="1" dirty="0" smtClean="0">
                <a:solidFill>
                  <a:schemeClr val="tx1">
                    <a:lumMod val="75000"/>
                    <a:lumOff val="25000"/>
                  </a:schemeClr>
                </a:solidFill>
                <a:latin typeface="Calibri" panose="020F0502020204030204" pitchFamily="34" charset="0"/>
                <a:cs typeface="Calibri" panose="020F0502020204030204" pitchFamily="34" charset="0"/>
              </a:rPr>
              <a:t>Objectifs :</a:t>
            </a:r>
            <a:endParaRPr lang="fr-FR" sz="2800" b="1" dirty="0">
              <a:solidFill>
                <a:schemeClr val="tx1">
                  <a:lumMod val="75000"/>
                  <a:lumOff val="25000"/>
                </a:schemeClr>
              </a:solidFill>
              <a:latin typeface="Calibri" panose="020F0502020204030204" pitchFamily="34" charset="0"/>
              <a:cs typeface="Calibri" panose="020F0502020204030204" pitchFamily="34" charset="0"/>
            </a:endParaRPr>
          </a:p>
          <a:p>
            <a:pPr lvl="1"/>
            <a:r>
              <a:rPr lang="fr-FR" sz="2400" b="1" dirty="0">
                <a:solidFill>
                  <a:schemeClr val="tx2">
                    <a:lumMod val="60000"/>
                    <a:lumOff val="40000"/>
                  </a:schemeClr>
                </a:solidFill>
                <a:latin typeface="Calibri" panose="020F0502020204030204" pitchFamily="34" charset="0"/>
                <a:cs typeface="Calibri" panose="020F0502020204030204" pitchFamily="34" charset="0"/>
              </a:rPr>
              <a:t>Recenser les actions </a:t>
            </a:r>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des 5 dernières années</a:t>
            </a:r>
          </a:p>
          <a:p>
            <a:pPr lvl="1"/>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Identifier les projets</a:t>
            </a:r>
            <a:endParaRPr lang="fr-FR" sz="1800" dirty="0">
              <a:solidFill>
                <a:schemeClr val="tx1">
                  <a:lumMod val="75000"/>
                  <a:lumOff val="25000"/>
                </a:schemeClr>
              </a:solidFill>
              <a:latin typeface="Calibri" panose="020F0502020204030204" pitchFamily="34" charset="0"/>
              <a:cs typeface="Calibri" panose="020F0502020204030204" pitchFamily="34" charset="0"/>
            </a:endParaRPr>
          </a:p>
          <a:p>
            <a:pPr lvl="1"/>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Identifier </a:t>
            </a:r>
            <a:r>
              <a:rPr lang="fr-FR" sz="2400" b="1" dirty="0">
                <a:solidFill>
                  <a:schemeClr val="tx2">
                    <a:lumMod val="60000"/>
                    <a:lumOff val="40000"/>
                  </a:schemeClr>
                </a:solidFill>
                <a:latin typeface="Calibri" panose="020F0502020204030204" pitchFamily="34" charset="0"/>
                <a:cs typeface="Calibri" panose="020F0502020204030204" pitchFamily="34" charset="0"/>
              </a:rPr>
              <a:t>des référents </a:t>
            </a:r>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HPS</a:t>
            </a:r>
            <a:endParaRPr lang="fr-FR" sz="10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91573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889834"/>
            <a:ext cx="5760640" cy="734880"/>
          </a:xfrm>
        </p:spPr>
        <p:txBody>
          <a:bodyPr>
            <a:noAutofit/>
          </a:bodyPr>
          <a:lstStyle/>
          <a:p>
            <a:pPr algn="ctr"/>
            <a:r>
              <a:rPr lang="fr-FR" sz="3600" b="1" dirty="0">
                <a:solidFill>
                  <a:srgbClr val="1F497D"/>
                </a:solidFill>
                <a:latin typeface="Calibri" panose="020F0502020204030204" pitchFamily="34" charset="0"/>
                <a:cs typeface="Calibri" panose="020F0502020204030204" pitchFamily="34" charset="0"/>
              </a:rPr>
              <a:t>…et un état des </a:t>
            </a:r>
            <a:r>
              <a:rPr lang="fr-FR" sz="3600" b="1" dirty="0" smtClean="0">
                <a:solidFill>
                  <a:srgbClr val="1F497D"/>
                </a:solidFill>
                <a:latin typeface="Calibri" panose="020F0502020204030204" pitchFamily="34" charset="0"/>
                <a:cs typeface="Calibri" panose="020F0502020204030204" pitchFamily="34" charset="0"/>
              </a:rPr>
              <a:t>lieux </a:t>
            </a:r>
            <a:br>
              <a:rPr lang="fr-FR" sz="3600" b="1" dirty="0" smtClean="0">
                <a:solidFill>
                  <a:srgbClr val="1F497D"/>
                </a:solidFill>
                <a:latin typeface="Calibri" panose="020F0502020204030204" pitchFamily="34" charset="0"/>
                <a:cs typeface="Calibri" panose="020F0502020204030204" pitchFamily="34" charset="0"/>
              </a:rPr>
            </a:br>
            <a:r>
              <a:rPr lang="fr-FR" sz="3600" b="1" dirty="0" smtClean="0">
                <a:solidFill>
                  <a:srgbClr val="1F497D"/>
                </a:solidFill>
                <a:latin typeface="Calibri" panose="020F0502020204030204" pitchFamily="34" charset="0"/>
                <a:cs typeface="Calibri" panose="020F0502020204030204" pitchFamily="34" charset="0"/>
              </a:rPr>
              <a:t>en 2 temps </a:t>
            </a:r>
            <a:endParaRPr lang="en-GB" sz="3600" b="1" dirty="0">
              <a:solidFill>
                <a:srgbClr val="1F497D"/>
              </a:solidFill>
              <a:latin typeface="Calibri" panose="020F0502020204030204" pitchFamily="34" charset="0"/>
              <a:cs typeface="Calibri" panose="020F0502020204030204" pitchFamily="34" charset="0"/>
            </a:endParaRPr>
          </a:p>
        </p:txBody>
      </p:sp>
      <p:grpSp>
        <p:nvGrpSpPr>
          <p:cNvPr id="3" name="Groupe 2"/>
          <p:cNvGrpSpPr/>
          <p:nvPr/>
        </p:nvGrpSpPr>
        <p:grpSpPr>
          <a:xfrm>
            <a:off x="179512" y="18288"/>
            <a:ext cx="2758945" cy="2230141"/>
            <a:chOff x="895989" y="2068379"/>
            <a:chExt cx="2758945" cy="2230141"/>
          </a:xfrm>
        </p:grpSpPr>
        <p:grpSp>
          <p:nvGrpSpPr>
            <p:cNvPr id="43" name="Groupe 42"/>
            <p:cNvGrpSpPr/>
            <p:nvPr/>
          </p:nvGrpSpPr>
          <p:grpSpPr>
            <a:xfrm>
              <a:off x="895989" y="2068379"/>
              <a:ext cx="2758945" cy="1748036"/>
              <a:chOff x="849141" y="2895644"/>
              <a:chExt cx="4154907" cy="2807096"/>
            </a:xfrm>
          </p:grpSpPr>
          <p:grpSp>
            <p:nvGrpSpPr>
              <p:cNvPr id="27" name="Groupe 26"/>
              <p:cNvGrpSpPr/>
              <p:nvPr/>
            </p:nvGrpSpPr>
            <p:grpSpPr>
              <a:xfrm>
                <a:off x="849141" y="2895644"/>
                <a:ext cx="3230565" cy="2099367"/>
                <a:chOff x="1513084" y="2050924"/>
                <a:chExt cx="4230682" cy="2602470"/>
              </a:xfrm>
            </p:grpSpPr>
            <p:sp>
              <p:nvSpPr>
                <p:cNvPr id="28" name="Croix 27"/>
                <p:cNvSpPr/>
                <p:nvPr/>
              </p:nvSpPr>
              <p:spPr>
                <a:xfrm>
                  <a:off x="1513084" y="291841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roix 28"/>
                <p:cNvSpPr/>
                <p:nvPr/>
              </p:nvSpPr>
              <p:spPr>
                <a:xfrm>
                  <a:off x="2775598" y="205092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roix 29"/>
                <p:cNvSpPr/>
                <p:nvPr/>
              </p:nvSpPr>
              <p:spPr>
                <a:xfrm>
                  <a:off x="4039372" y="2918414"/>
                  <a:ext cx="1704394" cy="1734980"/>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grpSp>
          <p:sp>
            <p:nvSpPr>
              <p:cNvPr id="36" name="Croix 35"/>
              <p:cNvSpPr/>
              <p:nvPr/>
            </p:nvSpPr>
            <p:spPr>
              <a:xfrm>
                <a:off x="1817977" y="4303162"/>
                <a:ext cx="1301482" cy="1399578"/>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roix 39"/>
              <p:cNvSpPr/>
              <p:nvPr/>
            </p:nvSpPr>
            <p:spPr>
              <a:xfrm>
                <a:off x="3765669" y="4348800"/>
                <a:ext cx="1238379" cy="1336626"/>
              </a:xfrm>
              <a:prstGeom prst="plus">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ZoneTexte 19"/>
            <p:cNvSpPr txBox="1"/>
            <p:nvPr/>
          </p:nvSpPr>
          <p:spPr>
            <a:xfrm>
              <a:off x="1037573" y="3876121"/>
              <a:ext cx="1445254" cy="276999"/>
            </a:xfrm>
            <a:prstGeom prst="rect">
              <a:avLst/>
            </a:prstGeom>
            <a:noFill/>
          </p:spPr>
          <p:txBody>
            <a:bodyPr wrap="square" rtlCol="0">
              <a:spAutoFit/>
            </a:bodyPr>
            <a:lstStyle/>
            <a:p>
              <a:r>
                <a:rPr lang="fr-FR" sz="1200" b="1" dirty="0" smtClean="0">
                  <a:solidFill>
                    <a:schemeClr val="tx2">
                      <a:lumMod val="60000"/>
                      <a:lumOff val="40000"/>
                    </a:schemeClr>
                  </a:solidFill>
                  <a:latin typeface="Calibri" panose="020F0502020204030204" pitchFamily="34" charset="0"/>
                  <a:cs typeface="Calibri" panose="020F0502020204030204" pitchFamily="34" charset="0"/>
                </a:rPr>
                <a:t>Une impulsion</a:t>
              </a:r>
              <a:endParaRPr lang="en-GB" sz="1200"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24" name="Croix 23"/>
            <p:cNvSpPr/>
            <p:nvPr/>
          </p:nvSpPr>
          <p:spPr>
            <a:xfrm>
              <a:off x="2176941" y="3389459"/>
              <a:ext cx="864212" cy="909061"/>
            </a:xfrm>
            <a:prstGeom prst="plus">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FF"/>
                </a:solidFill>
              </a:endParaRPr>
            </a:p>
          </p:txBody>
        </p:sp>
      </p:grpSp>
      <p:sp>
        <p:nvSpPr>
          <p:cNvPr id="5" name="Espace réservé du numéro de diapositive 4"/>
          <p:cNvSpPr>
            <a:spLocks noGrp="1"/>
          </p:cNvSpPr>
          <p:nvPr>
            <p:ph type="sldNum" sz="quarter" idx="12"/>
          </p:nvPr>
        </p:nvSpPr>
        <p:spPr/>
        <p:txBody>
          <a:bodyPr/>
          <a:lstStyle/>
          <a:p>
            <a:pPr algn="r"/>
            <a:fld id="{9FCEF21D-0A30-4A02-B170-90289B4A25AD}" type="slidenum">
              <a:rPr lang="en-GB" smtClean="0"/>
              <a:pPr algn="r"/>
              <a:t>7</a:t>
            </a:fld>
            <a:endParaRPr lang="en-GB"/>
          </a:p>
        </p:txBody>
      </p:sp>
      <p:sp>
        <p:nvSpPr>
          <p:cNvPr id="44" name="Espace réservé du pied de page 3"/>
          <p:cNvSpPr txBox="1">
            <a:spLocks/>
          </p:cNvSpPr>
          <p:nvPr/>
        </p:nvSpPr>
        <p:spPr>
          <a:xfrm>
            <a:off x="755576" y="6484192"/>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17" name="Espace réservé du contenu 2"/>
          <p:cNvSpPr>
            <a:spLocks noGrp="1"/>
          </p:cNvSpPr>
          <p:nvPr>
            <p:ph idx="1"/>
          </p:nvPr>
        </p:nvSpPr>
        <p:spPr>
          <a:xfrm>
            <a:off x="321096" y="2420888"/>
            <a:ext cx="8643392" cy="4711376"/>
          </a:xfrm>
        </p:spPr>
        <p:txBody>
          <a:bodyPr>
            <a:noAutofit/>
          </a:bodyPr>
          <a:lstStyle/>
          <a:p>
            <a:pPr marL="0" indent="0" algn="ctr">
              <a:buNone/>
            </a:pPr>
            <a:r>
              <a:rPr lang="fr-FR" sz="2800" b="1" i="1" dirty="0" smtClean="0">
                <a:solidFill>
                  <a:srgbClr val="00A400"/>
                </a:solidFill>
                <a:latin typeface="Calibri" panose="020F0502020204030204" pitchFamily="34" charset="0"/>
                <a:cs typeface="Calibri" panose="020F0502020204030204" pitchFamily="34" charset="0"/>
              </a:rPr>
              <a:t>2</a:t>
            </a:r>
            <a:r>
              <a:rPr lang="fr-FR" sz="2800" b="1" i="1" baseline="30000" dirty="0" smtClean="0">
                <a:solidFill>
                  <a:srgbClr val="00A400"/>
                </a:solidFill>
                <a:latin typeface="Calibri" panose="020F0502020204030204" pitchFamily="34" charset="0"/>
                <a:cs typeface="Calibri" panose="020F0502020204030204" pitchFamily="34" charset="0"/>
              </a:rPr>
              <a:t>ème</a:t>
            </a:r>
            <a:r>
              <a:rPr lang="fr-FR" sz="2800" b="1" i="1" dirty="0" smtClean="0">
                <a:solidFill>
                  <a:srgbClr val="00A400"/>
                </a:solidFill>
                <a:latin typeface="Calibri" panose="020F0502020204030204" pitchFamily="34" charset="0"/>
                <a:cs typeface="Calibri" panose="020F0502020204030204" pitchFamily="34" charset="0"/>
              </a:rPr>
              <a:t> temps  : </a:t>
            </a:r>
            <a:r>
              <a:rPr lang="fr-FR" sz="2800" b="1" i="1" dirty="0" smtClean="0">
                <a:solidFill>
                  <a:srgbClr val="002060"/>
                </a:solidFill>
                <a:latin typeface="Calibri" panose="020F0502020204030204" pitchFamily="34" charset="0"/>
                <a:cs typeface="Calibri" panose="020F0502020204030204" pitchFamily="34" charset="0"/>
              </a:rPr>
              <a:t>rencontre de tous les pôles - </a:t>
            </a:r>
            <a:r>
              <a:rPr lang="fr-FR" sz="2800" i="1" dirty="0" smtClean="0">
                <a:solidFill>
                  <a:srgbClr val="002060"/>
                </a:solidFill>
                <a:latin typeface="Calibri" panose="020F0502020204030204" pitchFamily="34" charset="0"/>
                <a:cs typeface="Calibri" panose="020F0502020204030204" pitchFamily="34" charset="0"/>
              </a:rPr>
              <a:t>été 2019</a:t>
            </a:r>
            <a:endParaRPr lang="fr-FR" sz="2800" i="1" dirty="0">
              <a:solidFill>
                <a:srgbClr val="002060"/>
              </a:solidFill>
              <a:latin typeface="Calibri" panose="020F0502020204030204" pitchFamily="34" charset="0"/>
              <a:cs typeface="Calibri" panose="020F0502020204030204" pitchFamily="34" charset="0"/>
            </a:endParaRPr>
          </a:p>
          <a:p>
            <a:pPr marL="0" indent="0">
              <a:spcBef>
                <a:spcPts val="0"/>
              </a:spcBef>
              <a:buNone/>
            </a:pPr>
            <a:endParaRPr lang="fr-FR" sz="1050" dirty="0">
              <a:solidFill>
                <a:schemeClr val="tx1">
                  <a:lumMod val="75000"/>
                  <a:lumOff val="25000"/>
                </a:schemeClr>
              </a:solidFill>
              <a:latin typeface="Calibri" panose="020F0502020204030204" pitchFamily="34" charset="0"/>
              <a:cs typeface="Calibri" panose="020F0502020204030204" pitchFamily="34" charset="0"/>
            </a:endParaRPr>
          </a:p>
          <a:p>
            <a:pPr>
              <a:spcBef>
                <a:spcPts val="0"/>
              </a:spcBef>
              <a:buClrTx/>
              <a:buFont typeface="Arial" panose="020B0604020202020204" pitchFamily="34" charset="0"/>
              <a:buChar char="-"/>
            </a:pPr>
            <a:endParaRPr lang="fr-FR" sz="2800" b="1" dirty="0" smtClean="0">
              <a:solidFill>
                <a:schemeClr val="tx1">
                  <a:lumMod val="75000"/>
                  <a:lumOff val="25000"/>
                </a:schemeClr>
              </a:solidFill>
              <a:latin typeface="Calibri" panose="020F0502020204030204" pitchFamily="34" charset="0"/>
              <a:cs typeface="Calibri" panose="020F0502020204030204" pitchFamily="34" charset="0"/>
            </a:endParaRPr>
          </a:p>
          <a:p>
            <a:pPr>
              <a:spcBef>
                <a:spcPts val="0"/>
              </a:spcBef>
              <a:buClrTx/>
              <a:buFont typeface="Arial" panose="020B0604020202020204" pitchFamily="34" charset="0"/>
              <a:buChar char="-"/>
            </a:pPr>
            <a:r>
              <a:rPr lang="fr-FR" sz="2800" b="1" dirty="0" smtClean="0">
                <a:solidFill>
                  <a:schemeClr val="tx1">
                    <a:lumMod val="75000"/>
                    <a:lumOff val="25000"/>
                  </a:schemeClr>
                </a:solidFill>
                <a:latin typeface="Calibri" panose="020F0502020204030204" pitchFamily="34" charset="0"/>
                <a:cs typeface="Calibri" panose="020F0502020204030204" pitchFamily="34" charset="0"/>
              </a:rPr>
              <a:t>Objectifs :</a:t>
            </a:r>
            <a:endParaRPr lang="fr-FR" sz="2800" b="1" dirty="0">
              <a:solidFill>
                <a:schemeClr val="tx1">
                  <a:lumMod val="75000"/>
                  <a:lumOff val="25000"/>
                </a:schemeClr>
              </a:solidFill>
              <a:latin typeface="Calibri" panose="020F0502020204030204" pitchFamily="34" charset="0"/>
              <a:cs typeface="Calibri" panose="020F0502020204030204" pitchFamily="34" charset="0"/>
            </a:endParaRPr>
          </a:p>
          <a:p>
            <a:pPr lvl="1"/>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Compléter, valider (référents) et valoriser les actions </a:t>
            </a:r>
          </a:p>
          <a:p>
            <a:pPr lvl="1"/>
            <a:r>
              <a:rPr lang="fr-FR" sz="2400" b="1" dirty="0" smtClean="0">
                <a:solidFill>
                  <a:schemeClr val="tx2">
                    <a:lumMod val="60000"/>
                    <a:lumOff val="40000"/>
                  </a:schemeClr>
                </a:solidFill>
                <a:latin typeface="Calibri" panose="020F0502020204030204" pitchFamily="34" charset="0"/>
                <a:cs typeface="Calibri" panose="020F0502020204030204" pitchFamily="34" charset="0"/>
              </a:rPr>
              <a:t>Prioriser les projets (FICHES ACTION)</a:t>
            </a:r>
            <a:endParaRPr lang="fr-FR" sz="1800" dirty="0">
              <a:solidFill>
                <a:schemeClr val="tx1">
                  <a:lumMod val="75000"/>
                  <a:lumOff val="25000"/>
                </a:schemeClr>
              </a:solidFill>
              <a:latin typeface="Calibri" panose="020F0502020204030204" pitchFamily="34" charset="0"/>
              <a:cs typeface="Calibri" panose="020F0502020204030204" pitchFamily="34" charset="0"/>
            </a:endParaRPr>
          </a:p>
          <a:p>
            <a:pPr lvl="1"/>
            <a:endParaRPr lang="fr-FR" sz="1800" b="1" dirty="0">
              <a:solidFill>
                <a:schemeClr val="tx1">
                  <a:lumMod val="75000"/>
                  <a:lumOff val="25000"/>
                </a:schemeClr>
              </a:solidFill>
              <a:latin typeface="Calibri" panose="020F0502020204030204" pitchFamily="34" charset="0"/>
              <a:cs typeface="Calibri" panose="020F0502020204030204" pitchFamily="34" charset="0"/>
            </a:endParaRPr>
          </a:p>
          <a:p>
            <a:pPr marL="274320" lvl="1" indent="0">
              <a:buNone/>
            </a:pPr>
            <a:r>
              <a:rPr lang="fr-FR" sz="2800" b="1" dirty="0" smtClean="0">
                <a:solidFill>
                  <a:schemeClr val="tx1">
                    <a:lumMod val="75000"/>
                    <a:lumOff val="25000"/>
                  </a:schemeClr>
                </a:solidFill>
                <a:latin typeface="Calibri" panose="020F0502020204030204" pitchFamily="34" charset="0"/>
                <a:cs typeface="Calibri" panose="020F0502020204030204" pitchFamily="34" charset="0"/>
                <a:sym typeface="Wingdings" panose="05000000000000000000" pitchFamily="2" charset="2"/>
              </a:rPr>
              <a:t> + informer et sensibiliser les équipes </a:t>
            </a:r>
            <a:endParaRPr lang="fr-FR" sz="3600" b="1" dirty="0" smtClean="0">
              <a:solidFill>
                <a:schemeClr val="tx2">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12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aphique 26"/>
          <p:cNvGraphicFramePr>
            <a:graphicFrameLocks/>
          </p:cNvGraphicFramePr>
          <p:nvPr>
            <p:extLst>
              <p:ext uri="{D42A27DB-BD31-4B8C-83A1-F6EECF244321}">
                <p14:modId xmlns="" xmlns:p14="http://schemas.microsoft.com/office/powerpoint/2010/main" val="2047649192"/>
              </p:ext>
            </p:extLst>
          </p:nvPr>
        </p:nvGraphicFramePr>
        <p:xfrm>
          <a:off x="4932040" y="116632"/>
          <a:ext cx="4622768" cy="327143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1116632" y="332656"/>
            <a:ext cx="8424936" cy="591344"/>
          </a:xfrm>
        </p:spPr>
        <p:txBody>
          <a:bodyPr>
            <a:normAutofit fontScale="90000"/>
          </a:bodyPr>
          <a:lstStyle/>
          <a:p>
            <a:pPr algn="ctr"/>
            <a:r>
              <a:rPr lang="fr-FR" sz="3600" b="1" dirty="0">
                <a:solidFill>
                  <a:srgbClr val="1F497D"/>
                </a:solidFill>
                <a:latin typeface="Calibri" panose="020F0502020204030204" pitchFamily="34" charset="0"/>
                <a:cs typeface="Calibri" panose="020F0502020204030204" pitchFamily="34" charset="0"/>
              </a:rPr>
              <a:t>Résultats : </a:t>
            </a:r>
            <a:r>
              <a:rPr lang="fr-FR" sz="3600" b="1" dirty="0" smtClean="0">
                <a:solidFill>
                  <a:schemeClr val="accent5">
                    <a:lumMod val="75000"/>
                  </a:schemeClr>
                </a:solidFill>
                <a:latin typeface="Calibri" panose="020F0502020204030204" pitchFamily="34" charset="0"/>
                <a:cs typeface="Calibri" panose="020F0502020204030204" pitchFamily="34" charset="0"/>
              </a:rPr>
              <a:t>328 actions recensées</a:t>
            </a:r>
            <a:endParaRPr lang="en-GB" sz="3600" b="1" dirty="0">
              <a:solidFill>
                <a:schemeClr val="accent5">
                  <a:lumMod val="75000"/>
                </a:schemeClr>
              </a:solidFill>
              <a:latin typeface="Calibri" panose="020F0502020204030204" pitchFamily="34" charset="0"/>
              <a:cs typeface="Calibri" panose="020F0502020204030204" pitchFamily="34" charset="0"/>
            </a:endParaRPr>
          </a:p>
        </p:txBody>
      </p:sp>
      <p:sp>
        <p:nvSpPr>
          <p:cNvPr id="24" name="Espace réservé du numéro de diapositive 23"/>
          <p:cNvSpPr>
            <a:spLocks noGrp="1"/>
          </p:cNvSpPr>
          <p:nvPr>
            <p:ph type="sldNum" sz="quarter" idx="12"/>
          </p:nvPr>
        </p:nvSpPr>
        <p:spPr>
          <a:xfrm>
            <a:off x="7753672" y="18288"/>
            <a:ext cx="1066800" cy="329184"/>
          </a:xfrm>
        </p:spPr>
        <p:txBody>
          <a:bodyPr/>
          <a:lstStyle/>
          <a:p>
            <a:pPr algn="r"/>
            <a:fld id="{9FCEF21D-0A30-4A02-B170-90289B4A25AD}" type="slidenum">
              <a:rPr lang="en-GB" smtClean="0"/>
              <a:pPr algn="r"/>
              <a:t>8</a:t>
            </a:fld>
            <a:endParaRPr lang="en-GB"/>
          </a:p>
        </p:txBody>
      </p:sp>
      <p:sp>
        <p:nvSpPr>
          <p:cNvPr id="25" name="Espace réservé du pied de page 3"/>
          <p:cNvSpPr txBox="1">
            <a:spLocks/>
          </p:cNvSpPr>
          <p:nvPr/>
        </p:nvSpPr>
        <p:spPr>
          <a:xfrm>
            <a:off x="488232" y="6483766"/>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30" name="ZoneTexte 29"/>
          <p:cNvSpPr txBox="1"/>
          <p:nvPr/>
        </p:nvSpPr>
        <p:spPr>
          <a:xfrm>
            <a:off x="188399" y="1156682"/>
            <a:ext cx="2006975" cy="400110"/>
          </a:xfrm>
          <a:prstGeom prst="rect">
            <a:avLst/>
          </a:prstGeom>
          <a:solidFill>
            <a:schemeClr val="accent1">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Participation</a:t>
            </a:r>
            <a:endParaRPr lang="en-GB" sz="2000" b="1" dirty="0">
              <a:latin typeface="Calibri" panose="020F0502020204030204" pitchFamily="34" charset="0"/>
              <a:cs typeface="Calibri" panose="020F0502020204030204" pitchFamily="34" charset="0"/>
            </a:endParaRPr>
          </a:p>
        </p:txBody>
      </p:sp>
      <p:sp>
        <p:nvSpPr>
          <p:cNvPr id="31" name="ZoneTexte 30"/>
          <p:cNvSpPr txBox="1"/>
          <p:nvPr/>
        </p:nvSpPr>
        <p:spPr>
          <a:xfrm>
            <a:off x="2385231" y="964075"/>
            <a:ext cx="2679195" cy="400110"/>
          </a:xfrm>
          <a:prstGeom prst="rect">
            <a:avLst/>
          </a:prstGeom>
          <a:solidFill>
            <a:schemeClr val="accent1">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Recueil des besoins</a:t>
            </a:r>
            <a:endParaRPr lang="en-GB" sz="2000" b="1" dirty="0">
              <a:latin typeface="Calibri" panose="020F0502020204030204" pitchFamily="34" charset="0"/>
              <a:cs typeface="Calibri" panose="020F0502020204030204" pitchFamily="34" charset="0"/>
            </a:endParaRPr>
          </a:p>
        </p:txBody>
      </p:sp>
      <p:sp>
        <p:nvSpPr>
          <p:cNvPr id="32" name="ZoneTexte 31"/>
          <p:cNvSpPr txBox="1"/>
          <p:nvPr/>
        </p:nvSpPr>
        <p:spPr>
          <a:xfrm>
            <a:off x="2381287" y="1375633"/>
            <a:ext cx="2679195" cy="400110"/>
          </a:xfrm>
          <a:prstGeom prst="rect">
            <a:avLst/>
          </a:prstGeom>
          <a:solidFill>
            <a:schemeClr val="accent1">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Co-construction</a:t>
            </a:r>
            <a:endParaRPr lang="en-GB" sz="2000" b="1" dirty="0">
              <a:latin typeface="Calibri" panose="020F0502020204030204" pitchFamily="34" charset="0"/>
              <a:cs typeface="Calibri" panose="020F0502020204030204" pitchFamily="34" charset="0"/>
            </a:endParaRPr>
          </a:p>
        </p:txBody>
      </p:sp>
      <p:sp>
        <p:nvSpPr>
          <p:cNvPr id="34" name="ZoneTexte 33"/>
          <p:cNvSpPr txBox="1"/>
          <p:nvPr/>
        </p:nvSpPr>
        <p:spPr>
          <a:xfrm>
            <a:off x="277549" y="2110055"/>
            <a:ext cx="2006975" cy="400110"/>
          </a:xfrm>
          <a:prstGeom prst="rect">
            <a:avLst/>
          </a:prstGeom>
          <a:solidFill>
            <a:schemeClr val="accent5">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Prévention</a:t>
            </a:r>
            <a:endParaRPr lang="en-GB" sz="2000" b="1" dirty="0">
              <a:latin typeface="Calibri" panose="020F0502020204030204" pitchFamily="34" charset="0"/>
              <a:cs typeface="Calibri" panose="020F0502020204030204" pitchFamily="34" charset="0"/>
            </a:endParaRPr>
          </a:p>
        </p:txBody>
      </p:sp>
      <p:sp>
        <p:nvSpPr>
          <p:cNvPr id="35" name="ZoneTexte 34"/>
          <p:cNvSpPr txBox="1"/>
          <p:nvPr/>
        </p:nvSpPr>
        <p:spPr>
          <a:xfrm>
            <a:off x="2372677" y="2108286"/>
            <a:ext cx="2006975" cy="400110"/>
          </a:xfrm>
          <a:prstGeom prst="rect">
            <a:avLst/>
          </a:prstGeom>
          <a:solidFill>
            <a:schemeClr val="accent5">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Dépistage</a:t>
            </a:r>
            <a:endParaRPr lang="en-GB" sz="2000" b="1" dirty="0">
              <a:latin typeface="Calibri" panose="020F0502020204030204" pitchFamily="34" charset="0"/>
              <a:cs typeface="Calibri" panose="020F0502020204030204" pitchFamily="34" charset="0"/>
            </a:endParaRPr>
          </a:p>
        </p:txBody>
      </p:sp>
      <p:sp>
        <p:nvSpPr>
          <p:cNvPr id="36" name="ZoneTexte 35"/>
          <p:cNvSpPr txBox="1"/>
          <p:nvPr/>
        </p:nvSpPr>
        <p:spPr>
          <a:xfrm>
            <a:off x="1086117" y="2571058"/>
            <a:ext cx="2749915" cy="400110"/>
          </a:xfrm>
          <a:prstGeom prst="rect">
            <a:avLst/>
          </a:prstGeom>
          <a:solidFill>
            <a:schemeClr val="accent5">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Soins complémentaires</a:t>
            </a:r>
            <a:endParaRPr lang="en-GB" sz="2000" b="1" dirty="0">
              <a:latin typeface="Calibri" panose="020F0502020204030204" pitchFamily="34" charset="0"/>
              <a:cs typeface="Calibri" panose="020F0502020204030204" pitchFamily="34" charset="0"/>
            </a:endParaRPr>
          </a:p>
        </p:txBody>
      </p:sp>
      <p:sp>
        <p:nvSpPr>
          <p:cNvPr id="37" name="ZoneTexte 36"/>
          <p:cNvSpPr txBox="1"/>
          <p:nvPr/>
        </p:nvSpPr>
        <p:spPr>
          <a:xfrm>
            <a:off x="201720" y="3429000"/>
            <a:ext cx="1980335" cy="369332"/>
          </a:xfrm>
          <a:prstGeom prst="rect">
            <a:avLst/>
          </a:prstGeom>
          <a:solidFill>
            <a:schemeClr val="accent3">
              <a:lumMod val="60000"/>
              <a:lumOff val="40000"/>
            </a:schemeClr>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Education</a:t>
            </a:r>
            <a:endParaRPr lang="en-GB" b="1" dirty="0">
              <a:latin typeface="Calibri" panose="020F0502020204030204" pitchFamily="34" charset="0"/>
              <a:cs typeface="Calibri" panose="020F0502020204030204" pitchFamily="34" charset="0"/>
            </a:endParaRPr>
          </a:p>
        </p:txBody>
      </p:sp>
      <p:sp>
        <p:nvSpPr>
          <p:cNvPr id="38" name="ZoneTexte 37"/>
          <p:cNvSpPr txBox="1"/>
          <p:nvPr/>
        </p:nvSpPr>
        <p:spPr>
          <a:xfrm>
            <a:off x="2308353" y="3429000"/>
            <a:ext cx="5079390" cy="369332"/>
          </a:xfrm>
          <a:prstGeom prst="rect">
            <a:avLst/>
          </a:prstGeom>
          <a:solidFill>
            <a:schemeClr val="accent3">
              <a:lumMod val="60000"/>
              <a:lumOff val="40000"/>
            </a:schemeClr>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Information, sensibilisation, communication </a:t>
            </a:r>
            <a:endParaRPr lang="en-GB" b="1" dirty="0">
              <a:latin typeface="Calibri" panose="020F0502020204030204" pitchFamily="34" charset="0"/>
              <a:cs typeface="Calibri" panose="020F0502020204030204" pitchFamily="34" charset="0"/>
            </a:endParaRPr>
          </a:p>
        </p:txBody>
      </p:sp>
      <p:sp>
        <p:nvSpPr>
          <p:cNvPr id="39" name="ZoneTexte 38"/>
          <p:cNvSpPr txBox="1"/>
          <p:nvPr/>
        </p:nvSpPr>
        <p:spPr>
          <a:xfrm>
            <a:off x="2308353" y="3798332"/>
            <a:ext cx="5079390" cy="369332"/>
          </a:xfrm>
          <a:prstGeom prst="rect">
            <a:avLst/>
          </a:prstGeom>
          <a:solidFill>
            <a:schemeClr val="accent3">
              <a:lumMod val="60000"/>
              <a:lumOff val="40000"/>
            </a:schemeClr>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Activités promotrices de santé (nutrition, détente)</a:t>
            </a:r>
            <a:endParaRPr lang="en-GB" b="1" dirty="0">
              <a:latin typeface="Calibri" panose="020F0502020204030204" pitchFamily="34" charset="0"/>
              <a:cs typeface="Calibri" panose="020F0502020204030204" pitchFamily="34" charset="0"/>
            </a:endParaRPr>
          </a:p>
        </p:txBody>
      </p:sp>
      <p:sp>
        <p:nvSpPr>
          <p:cNvPr id="40" name="ZoneTexte 39"/>
          <p:cNvSpPr txBox="1"/>
          <p:nvPr/>
        </p:nvSpPr>
        <p:spPr>
          <a:xfrm>
            <a:off x="2296423" y="4167664"/>
            <a:ext cx="5091320" cy="369332"/>
          </a:xfrm>
          <a:prstGeom prst="rect">
            <a:avLst/>
          </a:prstGeom>
          <a:solidFill>
            <a:schemeClr val="accent3">
              <a:lumMod val="60000"/>
              <a:lumOff val="40000"/>
            </a:schemeClr>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Programmes d’éducation: ETP, ETHP, EPS</a:t>
            </a:r>
            <a:endParaRPr lang="en-GB" b="1" dirty="0">
              <a:latin typeface="Calibri" panose="020F0502020204030204" pitchFamily="34" charset="0"/>
              <a:cs typeface="Calibri" panose="020F0502020204030204" pitchFamily="34" charset="0"/>
            </a:endParaRPr>
          </a:p>
        </p:txBody>
      </p:sp>
      <p:sp>
        <p:nvSpPr>
          <p:cNvPr id="41" name="ZoneTexte 40"/>
          <p:cNvSpPr txBox="1"/>
          <p:nvPr/>
        </p:nvSpPr>
        <p:spPr>
          <a:xfrm>
            <a:off x="215039" y="4725144"/>
            <a:ext cx="1980335" cy="369332"/>
          </a:xfrm>
          <a:prstGeom prst="rect">
            <a:avLst/>
          </a:prstGeom>
          <a:solidFill>
            <a:srgbClr val="F6820E"/>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Partenariat</a:t>
            </a:r>
            <a:endParaRPr lang="en-GB" b="1" dirty="0">
              <a:latin typeface="Calibri" panose="020F0502020204030204" pitchFamily="34" charset="0"/>
              <a:cs typeface="Calibri" panose="020F0502020204030204" pitchFamily="34" charset="0"/>
            </a:endParaRPr>
          </a:p>
        </p:txBody>
      </p:sp>
      <p:sp>
        <p:nvSpPr>
          <p:cNvPr id="42" name="ZoneTexte 41"/>
          <p:cNvSpPr txBox="1"/>
          <p:nvPr/>
        </p:nvSpPr>
        <p:spPr>
          <a:xfrm>
            <a:off x="210306" y="5301208"/>
            <a:ext cx="1980335" cy="369332"/>
          </a:xfrm>
          <a:prstGeom prst="rect">
            <a:avLst/>
          </a:prstGeom>
          <a:solidFill>
            <a:srgbClr val="92D050"/>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Environnement</a:t>
            </a:r>
            <a:endParaRPr lang="en-GB" b="1" dirty="0">
              <a:latin typeface="Calibri" panose="020F0502020204030204" pitchFamily="34" charset="0"/>
              <a:cs typeface="Calibri" panose="020F0502020204030204" pitchFamily="34" charset="0"/>
            </a:endParaRPr>
          </a:p>
        </p:txBody>
      </p:sp>
      <p:sp>
        <p:nvSpPr>
          <p:cNvPr id="43" name="ZoneTexte 42"/>
          <p:cNvSpPr txBox="1"/>
          <p:nvPr/>
        </p:nvSpPr>
        <p:spPr>
          <a:xfrm>
            <a:off x="2399317" y="5301208"/>
            <a:ext cx="1980335" cy="369332"/>
          </a:xfrm>
          <a:prstGeom prst="rect">
            <a:avLst/>
          </a:prstGeom>
          <a:solidFill>
            <a:srgbClr val="92D050"/>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Organisation</a:t>
            </a:r>
            <a:endParaRPr lang="en-GB" b="1" dirty="0">
              <a:latin typeface="Calibri" panose="020F0502020204030204" pitchFamily="34" charset="0"/>
              <a:cs typeface="Calibri" panose="020F0502020204030204" pitchFamily="34" charset="0"/>
            </a:endParaRPr>
          </a:p>
        </p:txBody>
      </p:sp>
      <p:sp>
        <p:nvSpPr>
          <p:cNvPr id="44" name="ZoneTexte 43"/>
          <p:cNvSpPr txBox="1"/>
          <p:nvPr/>
        </p:nvSpPr>
        <p:spPr>
          <a:xfrm>
            <a:off x="4441410" y="5301208"/>
            <a:ext cx="1980335" cy="369332"/>
          </a:xfrm>
          <a:prstGeom prst="rect">
            <a:avLst/>
          </a:prstGeom>
          <a:solidFill>
            <a:srgbClr val="92D050"/>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Espace de travail </a:t>
            </a:r>
            <a:endParaRPr lang="en-GB" b="1" dirty="0">
              <a:latin typeface="Calibri" panose="020F0502020204030204" pitchFamily="34" charset="0"/>
              <a:cs typeface="Calibri" panose="020F0502020204030204" pitchFamily="34" charset="0"/>
            </a:endParaRPr>
          </a:p>
        </p:txBody>
      </p:sp>
      <p:sp>
        <p:nvSpPr>
          <p:cNvPr id="45" name="ZoneTexte 44"/>
          <p:cNvSpPr txBox="1"/>
          <p:nvPr/>
        </p:nvSpPr>
        <p:spPr>
          <a:xfrm>
            <a:off x="6432180" y="5311959"/>
            <a:ext cx="1980335" cy="369332"/>
          </a:xfrm>
          <a:prstGeom prst="rect">
            <a:avLst/>
          </a:prstGeom>
          <a:solidFill>
            <a:srgbClr val="92D050"/>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Moyen humain</a:t>
            </a:r>
            <a:endParaRPr lang="en-GB" b="1" dirty="0">
              <a:latin typeface="Calibri" panose="020F0502020204030204" pitchFamily="34" charset="0"/>
              <a:cs typeface="Calibri" panose="020F0502020204030204" pitchFamily="34" charset="0"/>
            </a:endParaRPr>
          </a:p>
        </p:txBody>
      </p:sp>
      <p:sp>
        <p:nvSpPr>
          <p:cNvPr id="46" name="ZoneTexte 45"/>
          <p:cNvSpPr txBox="1"/>
          <p:nvPr/>
        </p:nvSpPr>
        <p:spPr>
          <a:xfrm>
            <a:off x="229260" y="6299100"/>
            <a:ext cx="1980335" cy="369332"/>
          </a:xfrm>
          <a:prstGeom prst="rect">
            <a:avLst/>
          </a:prstGeom>
          <a:solidFill>
            <a:srgbClr val="FFFF00"/>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Politique</a:t>
            </a:r>
            <a:endParaRPr lang="en-GB" b="1" dirty="0">
              <a:latin typeface="Calibri" panose="020F0502020204030204" pitchFamily="34" charset="0"/>
              <a:cs typeface="Calibri" panose="020F0502020204030204" pitchFamily="34" charset="0"/>
            </a:endParaRPr>
          </a:p>
        </p:txBody>
      </p:sp>
      <p:sp>
        <p:nvSpPr>
          <p:cNvPr id="47" name="ZoneTexte 46"/>
          <p:cNvSpPr txBox="1"/>
          <p:nvPr/>
        </p:nvSpPr>
        <p:spPr>
          <a:xfrm>
            <a:off x="244044" y="5825651"/>
            <a:ext cx="1980335" cy="369332"/>
          </a:xfrm>
          <a:prstGeom prst="rect">
            <a:avLst/>
          </a:prstGeom>
          <a:solidFill>
            <a:schemeClr val="bg2"/>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Formation</a:t>
            </a:r>
            <a:endParaRPr lang="en-GB" b="1" dirty="0">
              <a:latin typeface="Calibri" panose="020F0502020204030204" pitchFamily="34" charset="0"/>
              <a:cs typeface="Calibri" panose="020F0502020204030204" pitchFamily="34" charset="0"/>
            </a:endParaRPr>
          </a:p>
        </p:txBody>
      </p:sp>
      <p:sp>
        <p:nvSpPr>
          <p:cNvPr id="48" name="ZoneTexte 47"/>
          <p:cNvSpPr txBox="1"/>
          <p:nvPr/>
        </p:nvSpPr>
        <p:spPr>
          <a:xfrm>
            <a:off x="2461075" y="5838331"/>
            <a:ext cx="1980335" cy="369332"/>
          </a:xfrm>
          <a:prstGeom prst="rect">
            <a:avLst/>
          </a:prstGeom>
          <a:solidFill>
            <a:schemeClr val="accent4">
              <a:lumMod val="40000"/>
              <a:lumOff val="60000"/>
            </a:schemeClr>
          </a:solidFill>
        </p:spPr>
        <p:txBody>
          <a:bodyPr wrap="square" rtlCol="0">
            <a:spAutoFit/>
          </a:bodyPr>
          <a:lstStyle/>
          <a:p>
            <a:pPr algn="ctr"/>
            <a:r>
              <a:rPr lang="fr-FR" b="1" dirty="0" smtClean="0">
                <a:latin typeface="Calibri" panose="020F0502020204030204" pitchFamily="34" charset="0"/>
                <a:cs typeface="Calibri" panose="020F0502020204030204" pitchFamily="34" charset="0"/>
              </a:rPr>
              <a:t>Recherche</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60747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591344"/>
          </a:xfrm>
        </p:spPr>
        <p:txBody>
          <a:bodyPr vert="horz" lIns="91440" tIns="45720" rIns="91440" bIns="45720" rtlCol="0" anchor="ctr">
            <a:normAutofit fontScale="90000"/>
          </a:bodyPr>
          <a:lstStyle/>
          <a:p>
            <a:pPr algn="ctr"/>
            <a:r>
              <a:rPr lang="fr-FR" sz="3600" b="1" dirty="0">
                <a:solidFill>
                  <a:srgbClr val="1F497D"/>
                </a:solidFill>
                <a:latin typeface="Calibri" panose="020F0502020204030204" pitchFamily="34" charset="0"/>
                <a:cs typeface="Calibri" panose="020F0502020204030204" pitchFamily="34" charset="0"/>
              </a:rPr>
              <a:t>Résultats </a:t>
            </a:r>
            <a:r>
              <a:rPr lang="fr-FR" sz="3600" b="1" dirty="0" smtClean="0">
                <a:solidFill>
                  <a:srgbClr val="1F497D"/>
                </a:solidFill>
                <a:latin typeface="Calibri" panose="020F0502020204030204" pitchFamily="34" charset="0"/>
                <a:cs typeface="Calibri" panose="020F0502020204030204" pitchFamily="34" charset="0"/>
              </a:rPr>
              <a:t>: </a:t>
            </a:r>
            <a:r>
              <a:rPr lang="fr-FR" sz="3600" b="1" dirty="0" smtClean="0">
                <a:solidFill>
                  <a:schemeClr val="accent5">
                    <a:lumMod val="75000"/>
                  </a:schemeClr>
                </a:solidFill>
                <a:latin typeface="Calibri" panose="020F0502020204030204" pitchFamily="34" charset="0"/>
                <a:cs typeface="Calibri" panose="020F0502020204030204" pitchFamily="34" charset="0"/>
              </a:rPr>
              <a:t>108 projets recensés … exemples : </a:t>
            </a:r>
            <a:endParaRPr lang="en-GB" sz="3600" b="1" dirty="0">
              <a:solidFill>
                <a:schemeClr val="accent5">
                  <a:lumMod val="75000"/>
                </a:schemeClr>
              </a:solidFill>
              <a:latin typeface="Calibri" panose="020F0502020204030204" pitchFamily="34" charset="0"/>
              <a:cs typeface="Calibri" panose="020F0502020204030204" pitchFamily="34" charset="0"/>
            </a:endParaRPr>
          </a:p>
        </p:txBody>
      </p:sp>
      <p:sp>
        <p:nvSpPr>
          <p:cNvPr id="24" name="Espace réservé du numéro de diapositive 23"/>
          <p:cNvSpPr txBox="1">
            <a:spLocks/>
          </p:cNvSpPr>
          <p:nvPr/>
        </p:nvSpPr>
        <p:spPr>
          <a:xfrm>
            <a:off x="7753672" y="18288"/>
            <a:ext cx="1066800" cy="32918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FCEF21D-0A30-4A02-B170-90289B4A25AD}" type="slidenum">
              <a:rPr kumimoji="0" lang="en-GB" sz="14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1" i="0" u="none" strike="noStrike" kern="1200" cap="none" spc="0" normalizeH="0" baseline="0" noProof="0">
              <a:ln>
                <a:noFill/>
              </a:ln>
              <a:solidFill>
                <a:srgbClr val="FFFFFF"/>
              </a:solidFill>
              <a:effectLst/>
              <a:uLnTx/>
              <a:uFillTx/>
              <a:latin typeface="+mn-lt"/>
              <a:ea typeface="+mn-ea"/>
              <a:cs typeface="+mn-cs"/>
            </a:endParaRPr>
          </a:p>
        </p:txBody>
      </p:sp>
      <p:sp>
        <p:nvSpPr>
          <p:cNvPr id="26" name="Espace réservé du pied de page 3"/>
          <p:cNvSpPr txBox="1">
            <a:spLocks/>
          </p:cNvSpPr>
          <p:nvPr/>
        </p:nvSpPr>
        <p:spPr>
          <a:xfrm>
            <a:off x="488232" y="6483766"/>
            <a:ext cx="7992888"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lumMod val="50000"/>
                  </a:schemeClr>
                </a:solidFill>
                <a:latin typeface="Calibri" panose="020F0502020204030204" pitchFamily="34" charset="0"/>
                <a:cs typeface="Calibri" panose="020F0502020204030204" pitchFamily="34" charset="0"/>
              </a:rPr>
              <a:t>Etat des lieux de la promotion de la santé au CHU de Nantes - 1er colloque LSPS - 10 Septembre 2019</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28" name="ZoneTexte 27"/>
          <p:cNvSpPr txBox="1"/>
          <p:nvPr/>
        </p:nvSpPr>
        <p:spPr>
          <a:xfrm>
            <a:off x="248510" y="2683265"/>
            <a:ext cx="2307266" cy="461665"/>
          </a:xfrm>
          <a:prstGeom prst="rect">
            <a:avLst/>
          </a:prstGeom>
          <a:solidFill>
            <a:schemeClr val="accent3">
              <a:lumMod val="60000"/>
              <a:lumOff val="40000"/>
            </a:schemeClr>
          </a:solidFill>
        </p:spPr>
        <p:txBody>
          <a:bodyPr wrap="square" rtlCol="0">
            <a:spAutoFit/>
          </a:bodyPr>
          <a:lstStyle/>
          <a:p>
            <a:pPr algn="ctr"/>
            <a:r>
              <a:rPr lang="fr-FR" sz="2400" b="1" dirty="0" smtClean="0">
                <a:latin typeface="Calibri" panose="020F0502020204030204" pitchFamily="34" charset="0"/>
                <a:cs typeface="Calibri" panose="020F0502020204030204" pitchFamily="34" charset="0"/>
              </a:rPr>
              <a:t>Education</a:t>
            </a:r>
            <a:endParaRPr lang="en-GB" sz="2400" b="1" dirty="0">
              <a:latin typeface="Calibri" panose="020F0502020204030204" pitchFamily="34" charset="0"/>
              <a:cs typeface="Calibri" panose="020F0502020204030204" pitchFamily="34" charset="0"/>
            </a:endParaRPr>
          </a:p>
        </p:txBody>
      </p:sp>
      <p:sp>
        <p:nvSpPr>
          <p:cNvPr id="29" name="ZoneTexte 28"/>
          <p:cNvSpPr txBox="1"/>
          <p:nvPr/>
        </p:nvSpPr>
        <p:spPr>
          <a:xfrm>
            <a:off x="248509" y="1412776"/>
            <a:ext cx="2451283" cy="400110"/>
          </a:xfrm>
          <a:prstGeom prst="rect">
            <a:avLst/>
          </a:prstGeom>
          <a:solidFill>
            <a:schemeClr val="accent5">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Soutien psychosocial</a:t>
            </a:r>
            <a:endParaRPr lang="en-GB" sz="2000" b="1" dirty="0">
              <a:latin typeface="Calibri" panose="020F0502020204030204" pitchFamily="34" charset="0"/>
              <a:cs typeface="Calibri" panose="020F0502020204030204" pitchFamily="34" charset="0"/>
            </a:endParaRPr>
          </a:p>
        </p:txBody>
      </p:sp>
      <p:sp>
        <p:nvSpPr>
          <p:cNvPr id="30" name="ZoneTexte 29"/>
          <p:cNvSpPr txBox="1"/>
          <p:nvPr/>
        </p:nvSpPr>
        <p:spPr>
          <a:xfrm>
            <a:off x="3233996" y="1412776"/>
            <a:ext cx="5473608" cy="707886"/>
          </a:xfrm>
          <a:prstGeom prst="rect">
            <a:avLst/>
          </a:prstGeom>
          <a:solidFill>
            <a:schemeClr val="accent5">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Groupe de « facilitateurs empathiques » </a:t>
            </a:r>
          </a:p>
          <a:p>
            <a:pPr algn="ctr"/>
            <a:r>
              <a:rPr lang="fr-FR" sz="2000" b="1" dirty="0" smtClean="0">
                <a:latin typeface="Calibri" panose="020F0502020204030204" pitchFamily="34" charset="0"/>
                <a:cs typeface="Calibri" panose="020F0502020204030204" pitchFamily="34" charset="0"/>
              </a:rPr>
              <a:t>(formé à la CNV)</a:t>
            </a:r>
            <a:endParaRPr lang="en-GB" sz="2000" b="1" dirty="0">
              <a:latin typeface="Calibri" panose="020F0502020204030204" pitchFamily="34" charset="0"/>
              <a:cs typeface="Calibri" panose="020F0502020204030204" pitchFamily="34" charset="0"/>
            </a:endParaRPr>
          </a:p>
        </p:txBody>
      </p:sp>
      <p:sp>
        <p:nvSpPr>
          <p:cNvPr id="31" name="ZoneTexte 30"/>
          <p:cNvSpPr txBox="1"/>
          <p:nvPr/>
        </p:nvSpPr>
        <p:spPr>
          <a:xfrm>
            <a:off x="3250549" y="2560154"/>
            <a:ext cx="5484607" cy="707886"/>
          </a:xfrm>
          <a:prstGeom prst="rect">
            <a:avLst/>
          </a:prstGeom>
          <a:solidFill>
            <a:schemeClr val="accent3">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Maternité :  programme d’EPS pour les femmes enceintes en situation de vulnérabilité </a:t>
            </a:r>
            <a:endParaRPr lang="en-GB" sz="2000" b="1" dirty="0">
              <a:latin typeface="Calibri" panose="020F0502020204030204" pitchFamily="34" charset="0"/>
              <a:cs typeface="Calibri" panose="020F0502020204030204" pitchFamily="34" charset="0"/>
            </a:endParaRPr>
          </a:p>
        </p:txBody>
      </p:sp>
      <p:sp>
        <p:nvSpPr>
          <p:cNvPr id="32" name="ZoneTexte 31"/>
          <p:cNvSpPr txBox="1"/>
          <p:nvPr/>
        </p:nvSpPr>
        <p:spPr>
          <a:xfrm>
            <a:off x="3250549" y="4200131"/>
            <a:ext cx="5484607" cy="707886"/>
          </a:xfrm>
          <a:prstGeom prst="rect">
            <a:avLst/>
          </a:prstGeom>
          <a:solidFill>
            <a:schemeClr val="accent3">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Programmes d’EPS  : régulation émotionnelle, estime de soi, affirmation de soi </a:t>
            </a:r>
            <a:endParaRPr lang="en-GB" sz="2000" b="1" dirty="0">
              <a:latin typeface="Calibri" panose="020F0502020204030204" pitchFamily="34" charset="0"/>
              <a:cs typeface="Calibri" panose="020F0502020204030204" pitchFamily="34" charset="0"/>
            </a:endParaRPr>
          </a:p>
        </p:txBody>
      </p:sp>
      <p:sp>
        <p:nvSpPr>
          <p:cNvPr id="33" name="ZoneTexte 32"/>
          <p:cNvSpPr txBox="1"/>
          <p:nvPr/>
        </p:nvSpPr>
        <p:spPr>
          <a:xfrm>
            <a:off x="3250548" y="3399395"/>
            <a:ext cx="5484607" cy="707886"/>
          </a:xfrm>
          <a:prstGeom prst="rect">
            <a:avLst/>
          </a:prstGeom>
          <a:solidFill>
            <a:schemeClr val="accent3">
              <a:lumMod val="60000"/>
              <a:lumOff val="40000"/>
            </a:schemeClr>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Programmes d’EPS sur les risques cardio-vasculaires avant les complications  !  </a:t>
            </a:r>
            <a:endParaRPr lang="en-GB" sz="2000" b="1" dirty="0">
              <a:latin typeface="Calibri" panose="020F0502020204030204" pitchFamily="34" charset="0"/>
              <a:cs typeface="Calibri" panose="020F0502020204030204" pitchFamily="34" charset="0"/>
            </a:endParaRPr>
          </a:p>
        </p:txBody>
      </p:sp>
      <p:sp>
        <p:nvSpPr>
          <p:cNvPr id="34" name="ZoneTexte 33"/>
          <p:cNvSpPr txBox="1"/>
          <p:nvPr/>
        </p:nvSpPr>
        <p:spPr>
          <a:xfrm>
            <a:off x="328606" y="5949280"/>
            <a:ext cx="1980335" cy="400110"/>
          </a:xfrm>
          <a:prstGeom prst="rect">
            <a:avLst/>
          </a:prstGeom>
          <a:solidFill>
            <a:srgbClr val="92D050"/>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Environnement</a:t>
            </a:r>
            <a:endParaRPr lang="en-GB" sz="2000" b="1" dirty="0">
              <a:latin typeface="Calibri" panose="020F0502020204030204" pitchFamily="34" charset="0"/>
              <a:cs typeface="Calibri" panose="020F0502020204030204" pitchFamily="34" charset="0"/>
            </a:endParaRPr>
          </a:p>
        </p:txBody>
      </p:sp>
      <p:sp>
        <p:nvSpPr>
          <p:cNvPr id="35" name="ZoneTexte 34"/>
          <p:cNvSpPr txBox="1"/>
          <p:nvPr/>
        </p:nvSpPr>
        <p:spPr>
          <a:xfrm>
            <a:off x="3213847" y="5949280"/>
            <a:ext cx="5473608" cy="400110"/>
          </a:xfrm>
          <a:prstGeom prst="rect">
            <a:avLst/>
          </a:prstGeom>
          <a:solidFill>
            <a:srgbClr val="92D050"/>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Salle de sport sur le site Hôtel Dieu</a:t>
            </a:r>
            <a:endParaRPr lang="en-GB" sz="2000" b="1" dirty="0">
              <a:latin typeface="Calibri" panose="020F0502020204030204" pitchFamily="34" charset="0"/>
              <a:cs typeface="Calibri" panose="020F0502020204030204" pitchFamily="34" charset="0"/>
            </a:endParaRPr>
          </a:p>
        </p:txBody>
      </p:sp>
      <p:sp>
        <p:nvSpPr>
          <p:cNvPr id="36" name="ZoneTexte 35"/>
          <p:cNvSpPr txBox="1"/>
          <p:nvPr/>
        </p:nvSpPr>
        <p:spPr>
          <a:xfrm>
            <a:off x="323528" y="5259978"/>
            <a:ext cx="1980335" cy="461665"/>
          </a:xfrm>
          <a:prstGeom prst="rect">
            <a:avLst/>
          </a:prstGeom>
          <a:solidFill>
            <a:srgbClr val="F6820E"/>
          </a:solidFill>
        </p:spPr>
        <p:txBody>
          <a:bodyPr wrap="square" rtlCol="0">
            <a:spAutoFit/>
          </a:bodyPr>
          <a:lstStyle/>
          <a:p>
            <a:pPr algn="ctr"/>
            <a:r>
              <a:rPr lang="fr-FR" sz="2400" b="1" dirty="0" smtClean="0">
                <a:latin typeface="Calibri" panose="020F0502020204030204" pitchFamily="34" charset="0"/>
                <a:cs typeface="Calibri" panose="020F0502020204030204" pitchFamily="34" charset="0"/>
              </a:rPr>
              <a:t>Partenariat</a:t>
            </a:r>
            <a:endParaRPr lang="en-GB" sz="2400" b="1" dirty="0">
              <a:latin typeface="Calibri" panose="020F0502020204030204" pitchFamily="34" charset="0"/>
              <a:cs typeface="Calibri" panose="020F0502020204030204" pitchFamily="34" charset="0"/>
            </a:endParaRPr>
          </a:p>
        </p:txBody>
      </p:sp>
      <p:sp>
        <p:nvSpPr>
          <p:cNvPr id="37" name="ZoneTexte 36"/>
          <p:cNvSpPr txBox="1"/>
          <p:nvPr/>
        </p:nvSpPr>
        <p:spPr>
          <a:xfrm>
            <a:off x="3233136" y="5229200"/>
            <a:ext cx="5502020" cy="400110"/>
          </a:xfrm>
          <a:prstGeom prst="rect">
            <a:avLst/>
          </a:prstGeom>
          <a:solidFill>
            <a:srgbClr val="F6820E"/>
          </a:solidFill>
        </p:spPr>
        <p:txBody>
          <a:bodyPr wrap="square" rtlCol="0">
            <a:spAutoFit/>
          </a:bodyPr>
          <a:lstStyle/>
          <a:p>
            <a:pPr algn="ctr"/>
            <a:r>
              <a:rPr lang="fr-FR" sz="2000" b="1" dirty="0" smtClean="0">
                <a:latin typeface="Calibri" panose="020F0502020204030204" pitchFamily="34" charset="0"/>
                <a:cs typeface="Calibri" panose="020F0502020204030204" pitchFamily="34" charset="0"/>
              </a:rPr>
              <a:t>Annuaire des ressources intra-extra CHU pédiatrie </a:t>
            </a:r>
            <a:endParaRPr lang="en-GB" sz="2000"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94197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té">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848</TotalTime>
  <Words>1291</Words>
  <Application>Microsoft Office PowerPoint</Application>
  <PresentationFormat>Affichage à l'écran (4:3)</PresentationFormat>
  <Paragraphs>230</Paragraphs>
  <Slides>14</Slides>
  <Notes>9</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Thème Office</vt:lpstr>
      <vt:lpstr>Clarté</vt:lpstr>
      <vt:lpstr>ÉTAT DES LIEUX DE LA PROMOTION DE LA SANTÉ AU CHU DE NANTES : exemple d’une démarche diagnostique</vt:lpstr>
      <vt:lpstr>Contexte du CHU de Nantes</vt:lpstr>
      <vt:lpstr>Les ingrédients de la démarche</vt:lpstr>
      <vt:lpstr>1ère étape : une volonté partagée</vt:lpstr>
      <vt:lpstr>2ème étape : une organisation…</vt:lpstr>
      <vt:lpstr>…et un état des lieux  en 2 temps </vt:lpstr>
      <vt:lpstr>…et un état des lieux  en 2 temps </vt:lpstr>
      <vt:lpstr>Résultats : 328 actions recensées</vt:lpstr>
      <vt:lpstr>Résultats : 108 projets recensés … exemples : </vt:lpstr>
      <vt:lpstr>3ème étape : une stratégie…</vt:lpstr>
      <vt:lpstr>3ème étape : une stratégie…</vt:lpstr>
      <vt:lpstr>3ème étape : … et un plan d’actions</vt:lpstr>
      <vt:lpstr>Les ingrédients de la démarche</vt:lpstr>
      <vt:lpstr>Merci de votre attention !</vt:lpstr>
    </vt:vector>
  </TitlesOfParts>
  <Company>CHU de NANTES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MALLOGGI Lucie</dc:creator>
  <cp:lastModifiedBy>lucie malloggi</cp:lastModifiedBy>
  <cp:revision>119</cp:revision>
  <cp:lastPrinted>2019-09-04T09:18:48Z</cp:lastPrinted>
  <dcterms:created xsi:type="dcterms:W3CDTF">2019-08-30T07:49:19Z</dcterms:created>
  <dcterms:modified xsi:type="dcterms:W3CDTF">2019-09-10T05:03:00Z</dcterms:modified>
</cp:coreProperties>
</file>